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5" r:id="rId3"/>
    <p:sldId id="275" r:id="rId4"/>
    <p:sldId id="279" r:id="rId5"/>
    <p:sldId id="277" r:id="rId6"/>
    <p:sldId id="276" r:id="rId7"/>
    <p:sldId id="280" r:id="rId8"/>
    <p:sldId id="281" r:id="rId9"/>
    <p:sldId id="282" r:id="rId10"/>
    <p:sldId id="257" r:id="rId11"/>
    <p:sldId id="278" r:id="rId12"/>
    <p:sldId id="289" r:id="rId13"/>
    <p:sldId id="284" r:id="rId14"/>
    <p:sldId id="285" r:id="rId15"/>
    <p:sldId id="262" r:id="rId16"/>
    <p:sldId id="258" r:id="rId17"/>
    <p:sldId id="263" r:id="rId18"/>
    <p:sldId id="290" r:id="rId19"/>
    <p:sldId id="264" r:id="rId20"/>
    <p:sldId id="259" r:id="rId21"/>
    <p:sldId id="296" r:id="rId22"/>
    <p:sldId id="297" r:id="rId23"/>
    <p:sldId id="286" r:id="rId24"/>
    <p:sldId id="291" r:id="rId25"/>
    <p:sldId id="292" r:id="rId26"/>
    <p:sldId id="293" r:id="rId27"/>
    <p:sldId id="295" r:id="rId28"/>
    <p:sldId id="287" r:id="rId29"/>
    <p:sldId id="294" r:id="rId30"/>
    <p:sldId id="288"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7" autoAdjust="0"/>
    <p:restoredTop sz="94654"/>
  </p:normalViewPr>
  <p:slideViewPr>
    <p:cSldViewPr snapToGrid="0" snapToObjects="1">
      <p:cViewPr varScale="1">
        <p:scale>
          <a:sx n="85" d="100"/>
          <a:sy n="85"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2C5CA-0CF3-034E-829B-CE3ECE896663}"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41BBB-8D97-0C4B-8F22-6A1B4E87B7CC}" type="slidenum">
              <a:rPr lang="en-US" smtClean="0"/>
              <a:t>‹#›</a:t>
            </a:fld>
            <a:endParaRPr lang="en-US"/>
          </a:p>
        </p:txBody>
      </p:sp>
    </p:spTree>
    <p:extLst>
      <p:ext uri="{BB962C8B-B14F-4D97-AF65-F5344CB8AC3E}">
        <p14:creationId xmlns:p14="http://schemas.microsoft.com/office/powerpoint/2010/main" val="372262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overview. Then emphasize the ease of this process. Big to small</a:t>
            </a:r>
          </a:p>
        </p:txBody>
      </p:sp>
      <p:sp>
        <p:nvSpPr>
          <p:cNvPr id="4" name="Slide Number Placeholder 3"/>
          <p:cNvSpPr>
            <a:spLocks noGrp="1"/>
          </p:cNvSpPr>
          <p:nvPr>
            <p:ph type="sldNum" sz="quarter" idx="5"/>
          </p:nvPr>
        </p:nvSpPr>
        <p:spPr/>
        <p:txBody>
          <a:bodyPr/>
          <a:lstStyle/>
          <a:p>
            <a:fld id="{21741BBB-8D97-0C4B-8F22-6A1B4E87B7CC}" type="slidenum">
              <a:rPr lang="en-US" smtClean="0"/>
              <a:t>2</a:t>
            </a:fld>
            <a:endParaRPr lang="en-US"/>
          </a:p>
        </p:txBody>
      </p:sp>
    </p:spTree>
    <p:extLst>
      <p:ext uri="{BB962C8B-B14F-4D97-AF65-F5344CB8AC3E}">
        <p14:creationId xmlns:p14="http://schemas.microsoft.com/office/powerpoint/2010/main" val="333477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Body and Motor control complex. Conserved within </a:t>
            </a:r>
            <a:r>
              <a:rPr lang="en-US" dirty="0" err="1"/>
              <a:t>buchnera</a:t>
            </a:r>
            <a:r>
              <a:rPr lang="en-US" dirty="0"/>
              <a:t> </a:t>
            </a:r>
            <a:r>
              <a:rPr lang="en-US" dirty="0" err="1"/>
              <a:t>wigglesworthia</a:t>
            </a:r>
            <a:r>
              <a:rPr lang="en-US" dirty="0"/>
              <a:t> and </a:t>
            </a:r>
            <a:r>
              <a:rPr lang="en-US" dirty="0" err="1"/>
              <a:t>sodalis</a:t>
            </a:r>
            <a:endParaRPr lang="en-US" dirty="0"/>
          </a:p>
        </p:txBody>
      </p:sp>
      <p:sp>
        <p:nvSpPr>
          <p:cNvPr id="4" name="Slide Number Placeholder 3"/>
          <p:cNvSpPr>
            <a:spLocks noGrp="1"/>
          </p:cNvSpPr>
          <p:nvPr>
            <p:ph type="sldNum" sz="quarter" idx="5"/>
          </p:nvPr>
        </p:nvSpPr>
        <p:spPr/>
        <p:txBody>
          <a:bodyPr/>
          <a:lstStyle/>
          <a:p>
            <a:fld id="{21741BBB-8D97-0C4B-8F22-6A1B4E87B7CC}" type="slidenum">
              <a:rPr lang="en-US" smtClean="0"/>
              <a:t>19</a:t>
            </a:fld>
            <a:endParaRPr lang="en-US"/>
          </a:p>
        </p:txBody>
      </p:sp>
    </p:spTree>
    <p:extLst>
      <p:ext uri="{BB962C8B-B14F-4D97-AF65-F5344CB8AC3E}">
        <p14:creationId xmlns:p14="http://schemas.microsoft.com/office/powerpoint/2010/main" val="221963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demonstrating my hypothesis of expected relationship between </a:t>
            </a:r>
            <a:r>
              <a:rPr lang="en-US" dirty="0" err="1"/>
              <a:t>Praecaptivus</a:t>
            </a:r>
            <a:r>
              <a:rPr lang="en-US" dirty="0"/>
              <a:t>, </a:t>
            </a:r>
            <a:r>
              <a:rPr lang="en-US" dirty="0" err="1"/>
              <a:t>Wigglesworthia</a:t>
            </a:r>
            <a:r>
              <a:rPr lang="en-US" dirty="0"/>
              <a:t>, and </a:t>
            </a:r>
            <a:r>
              <a:rPr lang="en-US" dirty="0" err="1"/>
              <a:t>Glossindius</a:t>
            </a:r>
            <a:r>
              <a:rPr lang="en-US" dirty="0"/>
              <a:t> Add caption referencing </a:t>
            </a:r>
            <a:r>
              <a:rPr lang="en-US" dirty="0" err="1"/>
              <a:t>nikkoh</a:t>
            </a:r>
            <a:r>
              <a:rPr lang="en-US" dirty="0"/>
              <a:t> et al 2011</a:t>
            </a:r>
          </a:p>
        </p:txBody>
      </p:sp>
      <p:sp>
        <p:nvSpPr>
          <p:cNvPr id="4" name="Slide Number Placeholder 3"/>
          <p:cNvSpPr>
            <a:spLocks noGrp="1"/>
          </p:cNvSpPr>
          <p:nvPr>
            <p:ph type="sldNum" sz="quarter" idx="5"/>
          </p:nvPr>
        </p:nvSpPr>
        <p:spPr/>
        <p:txBody>
          <a:bodyPr/>
          <a:lstStyle/>
          <a:p>
            <a:fld id="{E3B18A21-B8AF-4841-BE0F-B21967DEA47F}" type="slidenum">
              <a:rPr lang="en-US" smtClean="0"/>
              <a:t>20</a:t>
            </a:fld>
            <a:endParaRPr lang="en-US"/>
          </a:p>
        </p:txBody>
      </p:sp>
    </p:spTree>
    <p:extLst>
      <p:ext uri="{BB962C8B-B14F-4D97-AF65-F5344CB8AC3E}">
        <p14:creationId xmlns:p14="http://schemas.microsoft.com/office/powerpoint/2010/main" val="355905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18A21-B8AF-4841-BE0F-B21967DEA47F}" type="slidenum">
              <a:rPr lang="en-US" smtClean="0"/>
              <a:t>24</a:t>
            </a:fld>
            <a:endParaRPr lang="en-US"/>
          </a:p>
        </p:txBody>
      </p:sp>
    </p:spTree>
    <p:extLst>
      <p:ext uri="{BB962C8B-B14F-4D97-AF65-F5344CB8AC3E}">
        <p14:creationId xmlns:p14="http://schemas.microsoft.com/office/powerpoint/2010/main" val="2410663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18A21-B8AF-4841-BE0F-B21967DEA47F}" type="slidenum">
              <a:rPr lang="en-US" smtClean="0"/>
              <a:t>25</a:t>
            </a:fld>
            <a:endParaRPr lang="en-US"/>
          </a:p>
        </p:txBody>
      </p:sp>
    </p:spTree>
    <p:extLst>
      <p:ext uri="{BB962C8B-B14F-4D97-AF65-F5344CB8AC3E}">
        <p14:creationId xmlns:p14="http://schemas.microsoft.com/office/powerpoint/2010/main" val="3795247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environmental constraints play a major role in determining ecological composition. Abiotic and Biotic </a:t>
            </a:r>
            <a:r>
              <a:rPr lang="en-US" dirty="0" err="1"/>
              <a:t>facters</a:t>
            </a:r>
            <a:r>
              <a:rPr lang="en-US" dirty="0"/>
              <a:t>. IE. Ecological niche’s and available abiotic nutrients from the surroundings</a:t>
            </a:r>
          </a:p>
        </p:txBody>
      </p:sp>
      <p:sp>
        <p:nvSpPr>
          <p:cNvPr id="4" name="Slide Number Placeholder 3"/>
          <p:cNvSpPr>
            <a:spLocks noGrp="1"/>
          </p:cNvSpPr>
          <p:nvPr>
            <p:ph type="sldNum" sz="quarter" idx="5"/>
          </p:nvPr>
        </p:nvSpPr>
        <p:spPr/>
        <p:txBody>
          <a:bodyPr/>
          <a:lstStyle/>
          <a:p>
            <a:fld id="{21741BBB-8D97-0C4B-8F22-6A1B4E87B7CC}" type="slidenum">
              <a:rPr lang="en-US" smtClean="0"/>
              <a:t>31</a:t>
            </a:fld>
            <a:endParaRPr lang="en-US"/>
          </a:p>
        </p:txBody>
      </p:sp>
    </p:spTree>
    <p:extLst>
      <p:ext uri="{BB962C8B-B14F-4D97-AF65-F5344CB8AC3E}">
        <p14:creationId xmlns:p14="http://schemas.microsoft.com/office/powerpoint/2010/main" val="141445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 plants have longer root systems to enable more efficient micronutrient acquisition. Longer roots result in a larger surface area.</a:t>
            </a:r>
          </a:p>
        </p:txBody>
      </p:sp>
      <p:sp>
        <p:nvSpPr>
          <p:cNvPr id="4" name="Slide Number Placeholder 3"/>
          <p:cNvSpPr>
            <a:spLocks noGrp="1"/>
          </p:cNvSpPr>
          <p:nvPr>
            <p:ph type="sldNum" sz="quarter" idx="5"/>
          </p:nvPr>
        </p:nvSpPr>
        <p:spPr/>
        <p:txBody>
          <a:bodyPr/>
          <a:lstStyle/>
          <a:p>
            <a:fld id="{21741BBB-8D97-0C4B-8F22-6A1B4E87B7CC}" type="slidenum">
              <a:rPr lang="en-US" smtClean="0"/>
              <a:t>3</a:t>
            </a:fld>
            <a:endParaRPr lang="en-US"/>
          </a:p>
        </p:txBody>
      </p:sp>
    </p:spTree>
    <p:extLst>
      <p:ext uri="{BB962C8B-B14F-4D97-AF65-F5344CB8AC3E}">
        <p14:creationId xmlns:p14="http://schemas.microsoft.com/office/powerpoint/2010/main" val="93612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Microbes have several tools at there disposal to gain new phenotypes to overcome environmental filters. One method, gene duplication can result in new phenotypes that might be better suited to the new environment.</a:t>
            </a:r>
          </a:p>
        </p:txBody>
      </p:sp>
      <p:sp>
        <p:nvSpPr>
          <p:cNvPr id="4" name="Slide Number Placeholder 3"/>
          <p:cNvSpPr>
            <a:spLocks noGrp="1"/>
          </p:cNvSpPr>
          <p:nvPr>
            <p:ph type="sldNum" sz="quarter" idx="5"/>
          </p:nvPr>
        </p:nvSpPr>
        <p:spPr/>
        <p:txBody>
          <a:bodyPr/>
          <a:lstStyle/>
          <a:p>
            <a:fld id="{21741BBB-8D97-0C4B-8F22-6A1B4E87B7CC}" type="slidenum">
              <a:rPr lang="en-US" smtClean="0"/>
              <a:t>5</a:t>
            </a:fld>
            <a:endParaRPr lang="en-US"/>
          </a:p>
        </p:txBody>
      </p:sp>
    </p:spTree>
    <p:extLst>
      <p:ext uri="{BB962C8B-B14F-4D97-AF65-F5344CB8AC3E}">
        <p14:creationId xmlns:p14="http://schemas.microsoft.com/office/powerpoint/2010/main" val="3162105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gene transfer is another unique tool that can allow microbial organisms to adapt to new ecological conditions</a:t>
            </a:r>
          </a:p>
        </p:txBody>
      </p:sp>
      <p:sp>
        <p:nvSpPr>
          <p:cNvPr id="4" name="Slide Number Placeholder 3"/>
          <p:cNvSpPr>
            <a:spLocks noGrp="1"/>
          </p:cNvSpPr>
          <p:nvPr>
            <p:ph type="sldNum" sz="quarter" idx="5"/>
          </p:nvPr>
        </p:nvSpPr>
        <p:spPr/>
        <p:txBody>
          <a:bodyPr/>
          <a:lstStyle/>
          <a:p>
            <a:fld id="{21741BBB-8D97-0C4B-8F22-6A1B4E87B7CC}" type="slidenum">
              <a:rPr lang="en-US" smtClean="0"/>
              <a:t>6</a:t>
            </a:fld>
            <a:endParaRPr lang="en-US"/>
          </a:p>
        </p:txBody>
      </p:sp>
    </p:spTree>
    <p:extLst>
      <p:ext uri="{BB962C8B-B14F-4D97-AF65-F5344CB8AC3E}">
        <p14:creationId xmlns:p14="http://schemas.microsoft.com/office/powerpoint/2010/main" val="291974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t>
            </a:r>
            <a:r>
              <a:rPr lang="en-US" dirty="0" err="1"/>
              <a:t>Darwins</a:t>
            </a:r>
            <a:r>
              <a:rPr lang="en-US" dirty="0"/>
              <a:t> finches the </a:t>
            </a:r>
            <a:r>
              <a:rPr lang="en-US" i="1" dirty="0" err="1"/>
              <a:t>Sodalis</a:t>
            </a:r>
            <a:r>
              <a:rPr lang="en-US" i="1" dirty="0"/>
              <a:t>-</a:t>
            </a:r>
            <a:r>
              <a:rPr lang="en-US" i="0" dirty="0"/>
              <a:t>allied organisms do not posses beaks. But they do all posses flagella at some level of conservation.</a:t>
            </a:r>
            <a:endParaRPr lang="en-US" dirty="0"/>
          </a:p>
        </p:txBody>
      </p:sp>
      <p:sp>
        <p:nvSpPr>
          <p:cNvPr id="4" name="Slide Number Placeholder 3"/>
          <p:cNvSpPr>
            <a:spLocks noGrp="1"/>
          </p:cNvSpPr>
          <p:nvPr>
            <p:ph type="sldNum" sz="quarter" idx="5"/>
          </p:nvPr>
        </p:nvSpPr>
        <p:spPr/>
        <p:txBody>
          <a:bodyPr/>
          <a:lstStyle/>
          <a:p>
            <a:fld id="{21741BBB-8D97-0C4B-8F22-6A1B4E87B7CC}" type="slidenum">
              <a:rPr lang="en-US" smtClean="0"/>
              <a:t>9</a:t>
            </a:fld>
            <a:endParaRPr lang="en-US"/>
          </a:p>
        </p:txBody>
      </p:sp>
    </p:spTree>
    <p:extLst>
      <p:ext uri="{BB962C8B-B14F-4D97-AF65-F5344CB8AC3E}">
        <p14:creationId xmlns:p14="http://schemas.microsoft.com/office/powerpoint/2010/main" val="33655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741BBB-8D97-0C4B-8F22-6A1B4E87B7CC}" type="slidenum">
              <a:rPr lang="en-US" smtClean="0"/>
              <a:t>10</a:t>
            </a:fld>
            <a:endParaRPr lang="en-US"/>
          </a:p>
        </p:txBody>
      </p:sp>
    </p:spTree>
    <p:extLst>
      <p:ext uri="{BB962C8B-B14F-4D97-AF65-F5344CB8AC3E}">
        <p14:creationId xmlns:p14="http://schemas.microsoft.com/office/powerpoint/2010/main" val="1849649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B18A21-B8AF-4841-BE0F-B21967DEA47F}" type="slidenum">
              <a:rPr lang="en-US" smtClean="0"/>
              <a:t>15</a:t>
            </a:fld>
            <a:endParaRPr lang="en-US"/>
          </a:p>
        </p:txBody>
      </p:sp>
    </p:spTree>
    <p:extLst>
      <p:ext uri="{BB962C8B-B14F-4D97-AF65-F5344CB8AC3E}">
        <p14:creationId xmlns:p14="http://schemas.microsoft.com/office/powerpoint/2010/main" val="33109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 50 ribosomal genes likelihood/Bayesian/neighbor joining bootstraps/posterior probability. </a:t>
            </a:r>
          </a:p>
        </p:txBody>
      </p:sp>
      <p:sp>
        <p:nvSpPr>
          <p:cNvPr id="4" name="Slide Number Placeholder 3"/>
          <p:cNvSpPr>
            <a:spLocks noGrp="1"/>
          </p:cNvSpPr>
          <p:nvPr>
            <p:ph type="sldNum" sz="quarter" idx="5"/>
          </p:nvPr>
        </p:nvSpPr>
        <p:spPr/>
        <p:txBody>
          <a:bodyPr/>
          <a:lstStyle/>
          <a:p>
            <a:fld id="{21741BBB-8D97-0C4B-8F22-6A1B4E87B7CC}" type="slidenum">
              <a:rPr lang="en-US" smtClean="0"/>
              <a:t>17</a:t>
            </a:fld>
            <a:endParaRPr lang="en-US"/>
          </a:p>
        </p:txBody>
      </p:sp>
    </p:spTree>
    <p:extLst>
      <p:ext uri="{BB962C8B-B14F-4D97-AF65-F5344CB8AC3E}">
        <p14:creationId xmlns:p14="http://schemas.microsoft.com/office/powerpoint/2010/main" val="76310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Published 50 ribosomal genes likelihood/Bayesian/neighbor joining bootstraps/posterior probability. </a:t>
            </a:r>
          </a:p>
        </p:txBody>
      </p:sp>
      <p:sp>
        <p:nvSpPr>
          <p:cNvPr id="4" name="Slide Number Placeholder 3"/>
          <p:cNvSpPr>
            <a:spLocks noGrp="1"/>
          </p:cNvSpPr>
          <p:nvPr>
            <p:ph type="sldNum" sz="quarter" idx="5"/>
          </p:nvPr>
        </p:nvSpPr>
        <p:spPr/>
        <p:txBody>
          <a:bodyPr/>
          <a:lstStyle/>
          <a:p>
            <a:fld id="{21741BBB-8D97-0C4B-8F22-6A1B4E87B7CC}" type="slidenum">
              <a:rPr lang="en-US" smtClean="0"/>
              <a:t>18</a:t>
            </a:fld>
            <a:endParaRPr lang="en-US"/>
          </a:p>
        </p:txBody>
      </p:sp>
    </p:spTree>
    <p:extLst>
      <p:ext uri="{BB962C8B-B14F-4D97-AF65-F5344CB8AC3E}">
        <p14:creationId xmlns:p14="http://schemas.microsoft.com/office/powerpoint/2010/main" val="65091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D504-AA3B-2F49-A194-DFC6C8E582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FD22C-AEA7-4149-BA35-E67FF5B4E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987B1F-FDCB-3C47-8E07-C144D0050932}"/>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5C51BD9C-19FC-854C-94F6-BB923A14B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37456-4EB9-934C-8DEF-98922FBB354A}"/>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411393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2203-DB63-A54F-8B3C-58A7C86BD2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11AA50-41F3-E244-9068-1994E2A082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1A53D-0280-9F44-935E-98C106BFD5F7}"/>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62BA5457-0174-CA46-875E-787FEBA6C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76523-1B93-3C44-96CF-8F9998271C99}"/>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162560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51EC3C-4892-9B4F-A99A-A7D0A16882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BCFC19-A483-F64E-8830-68C7F029F9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E9DD9-94A9-CF4A-A981-A5BCC966330E}"/>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E1A7C703-2609-9A41-907C-958207CDD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DC55-5D05-FE4C-94E7-5F84CCB719F1}"/>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1313296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08BA-B6C9-F843-B59D-304EEA6BD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A4674-A209-CB4B-B384-E454E6F72D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A666EA-2957-CF42-AAF4-94D8DFF5881E}"/>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82E92CA9-BDF0-C84B-BEE2-C5C275755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36D57-5C27-5C45-91F9-787664719910}"/>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1336895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4C7E-F538-5945-A480-92858A4B8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B82D7F-90CE-9042-92CF-6ED098E42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F929E2-1911-6E43-99CF-A4EAC15514DC}"/>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AA9391AA-5B1A-264C-8974-678ECBDC7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07C61-3D40-5F4B-8A91-5D45E11202F6}"/>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427044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6121-FA14-3D4A-9E73-125975A884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35D1D-79AF-6C45-B145-F70884FB10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F361E7-6A1D-294B-9575-40A0009476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CE6D86-61F9-D34A-9596-B0981456AAAA}"/>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6" name="Footer Placeholder 5">
            <a:extLst>
              <a:ext uri="{FF2B5EF4-FFF2-40B4-BE49-F238E27FC236}">
                <a16:creationId xmlns:a16="http://schemas.microsoft.com/office/drawing/2014/main" id="{7195E337-B7EF-5549-A6DC-E9BF21C9E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22EAAB-FD36-0F49-BBEB-74839115A376}"/>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347459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0BBA-A788-294E-BED9-D9B42C3D8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052CE-5D7C-BF45-A564-A309A25DA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F708F2-AEBE-AC4F-9CD4-FE9BD0F89D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0EAF81-A566-2E4A-94CB-017FCF195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920C89-BF00-5F43-BA3E-DFB056E186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D28D89-21BF-6F40-9D12-A50BC71EA6B3}"/>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8" name="Footer Placeholder 7">
            <a:extLst>
              <a:ext uri="{FF2B5EF4-FFF2-40B4-BE49-F238E27FC236}">
                <a16:creationId xmlns:a16="http://schemas.microsoft.com/office/drawing/2014/main" id="{E385F2D6-7D30-7641-BFA6-B26C6FB06A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516BC1-15CD-4547-8815-7E49601F4C68}"/>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351724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06EA-083B-D14E-8728-972F70720F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D48606-121A-AC4F-AF17-6F7CC1C840D0}"/>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4" name="Footer Placeholder 3">
            <a:extLst>
              <a:ext uri="{FF2B5EF4-FFF2-40B4-BE49-F238E27FC236}">
                <a16:creationId xmlns:a16="http://schemas.microsoft.com/office/drawing/2014/main" id="{5A59C479-50F6-7641-8B36-2530AF7EC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EE3020-AA77-6148-9F36-981639734A07}"/>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2804612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E42474-E140-3045-9ED7-F6AF9F4B2DDF}"/>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3" name="Footer Placeholder 2">
            <a:extLst>
              <a:ext uri="{FF2B5EF4-FFF2-40B4-BE49-F238E27FC236}">
                <a16:creationId xmlns:a16="http://schemas.microsoft.com/office/drawing/2014/main" id="{C3BA0F51-E7B3-8147-A91D-194814090C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195100-73C7-F64C-97AE-26B155B19B4A}"/>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370144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0F998-D29B-8644-892C-73368F501B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D86D4-28DF-E847-B878-99AF95E909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BD179-A2D2-FA4C-B87A-A96FA9AE2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E9A5B2-3787-164B-80FD-996E152B1D93}"/>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6" name="Footer Placeholder 5">
            <a:extLst>
              <a:ext uri="{FF2B5EF4-FFF2-40B4-BE49-F238E27FC236}">
                <a16:creationId xmlns:a16="http://schemas.microsoft.com/office/drawing/2014/main" id="{97D5A7F4-C172-E147-8D0E-295B78D43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C2059-A5BF-5041-A1CE-5E0B8C418776}"/>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181527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D5C6-55A6-0B42-8CB6-DED4A80DF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9D22EA-3500-CD43-A726-F01598E21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A1781C-AE5E-BF46-BC99-001A6F27B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10297E-2F8C-284B-87CF-95E16E2774F1}"/>
              </a:ext>
            </a:extLst>
          </p:cNvPr>
          <p:cNvSpPr>
            <a:spLocks noGrp="1"/>
          </p:cNvSpPr>
          <p:nvPr>
            <p:ph type="dt" sz="half" idx="10"/>
          </p:nvPr>
        </p:nvSpPr>
        <p:spPr/>
        <p:txBody>
          <a:bodyPr/>
          <a:lstStyle/>
          <a:p>
            <a:fld id="{7998BC02-9A07-974C-9A2B-F75E0FF7A580}" type="datetimeFigureOut">
              <a:rPr lang="en-US" smtClean="0"/>
              <a:t>9/27/2019</a:t>
            </a:fld>
            <a:endParaRPr lang="en-US"/>
          </a:p>
        </p:txBody>
      </p:sp>
      <p:sp>
        <p:nvSpPr>
          <p:cNvPr id="6" name="Footer Placeholder 5">
            <a:extLst>
              <a:ext uri="{FF2B5EF4-FFF2-40B4-BE49-F238E27FC236}">
                <a16:creationId xmlns:a16="http://schemas.microsoft.com/office/drawing/2014/main" id="{9D50F338-D98C-CA41-A940-CF35B028F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17F56-13C4-A842-8BAD-37F1255F3B47}"/>
              </a:ext>
            </a:extLst>
          </p:cNvPr>
          <p:cNvSpPr>
            <a:spLocks noGrp="1"/>
          </p:cNvSpPr>
          <p:nvPr>
            <p:ph type="sldNum" sz="quarter" idx="12"/>
          </p:nvPr>
        </p:nvSpPr>
        <p:spPr/>
        <p:txBody>
          <a:bodyPr/>
          <a:lstStyle/>
          <a:p>
            <a:fld id="{C07A0C26-9807-9C4F-B621-2A019E8A4895}" type="slidenum">
              <a:rPr lang="en-US" smtClean="0"/>
              <a:t>‹#›</a:t>
            </a:fld>
            <a:endParaRPr lang="en-US"/>
          </a:p>
        </p:txBody>
      </p:sp>
    </p:spTree>
    <p:extLst>
      <p:ext uri="{BB962C8B-B14F-4D97-AF65-F5344CB8AC3E}">
        <p14:creationId xmlns:p14="http://schemas.microsoft.com/office/powerpoint/2010/main" val="332375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12C4C-7A4B-BE41-8357-4B878B7FC6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2010BF-7C1F-DA4E-BB49-01DF6EB1FD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AD72E-7486-524E-B2C3-655F3E2EE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8BC02-9A07-974C-9A2B-F75E0FF7A580}" type="datetimeFigureOut">
              <a:rPr lang="en-US" smtClean="0"/>
              <a:t>9/27/2019</a:t>
            </a:fld>
            <a:endParaRPr lang="en-US"/>
          </a:p>
        </p:txBody>
      </p:sp>
      <p:sp>
        <p:nvSpPr>
          <p:cNvPr id="5" name="Footer Placeholder 4">
            <a:extLst>
              <a:ext uri="{FF2B5EF4-FFF2-40B4-BE49-F238E27FC236}">
                <a16:creationId xmlns:a16="http://schemas.microsoft.com/office/drawing/2014/main" id="{79DA3C92-363C-7746-9240-E8D9DFA28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EF4D4F-A229-DF47-A3E3-637B331069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A0C26-9807-9C4F-B621-2A019E8A4895}" type="slidenum">
              <a:rPr lang="en-US" smtClean="0"/>
              <a:t>‹#›</a:t>
            </a:fld>
            <a:endParaRPr lang="en-US"/>
          </a:p>
        </p:txBody>
      </p:sp>
    </p:spTree>
    <p:extLst>
      <p:ext uri="{BB962C8B-B14F-4D97-AF65-F5344CB8AC3E}">
        <p14:creationId xmlns:p14="http://schemas.microsoft.com/office/powerpoint/2010/main" val="2241679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biologydiscussion.com/bacteria/the-diagram-of-bacterial-cell-microbiology/6387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un.ca/biology/scarr/Adaptation_in_Darwins_Finches.html"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biologydiscussion.com/bacteria/the-diagram-of-bacterial-cell-microbiology/63872" TargetMode="External"/><Relationship Id="rId2" Type="http://schemas.openxmlformats.org/officeDocument/2006/relationships/hyperlink" Target="https://www.mun.ca/biology/scarr/Adaptation_in_Darwins_Finche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57CB-DD50-EB46-965E-C89285BA0C43}"/>
              </a:ext>
            </a:extLst>
          </p:cNvPr>
          <p:cNvSpPr>
            <a:spLocks noGrp="1"/>
          </p:cNvSpPr>
          <p:nvPr>
            <p:ph type="ctrTitle"/>
          </p:nvPr>
        </p:nvSpPr>
        <p:spPr/>
        <p:txBody>
          <a:bodyPr>
            <a:normAutofit fontScale="90000"/>
          </a:bodyPr>
          <a:lstStyle/>
          <a:p>
            <a:r>
              <a:rPr lang="en-US" sz="8800" dirty="0"/>
              <a:t>The Host Gatekeeper:</a:t>
            </a:r>
          </a:p>
        </p:txBody>
      </p:sp>
      <p:sp>
        <p:nvSpPr>
          <p:cNvPr id="3" name="Subtitle 2">
            <a:extLst>
              <a:ext uri="{FF2B5EF4-FFF2-40B4-BE49-F238E27FC236}">
                <a16:creationId xmlns:a16="http://schemas.microsoft.com/office/drawing/2014/main" id="{1655107F-4432-6644-B8AA-4D0CED75E093}"/>
              </a:ext>
            </a:extLst>
          </p:cNvPr>
          <p:cNvSpPr>
            <a:spLocks noGrp="1"/>
          </p:cNvSpPr>
          <p:nvPr>
            <p:ph type="subTitle" idx="1"/>
          </p:nvPr>
        </p:nvSpPr>
        <p:spPr/>
        <p:txBody>
          <a:bodyPr>
            <a:normAutofit fontScale="92500"/>
          </a:bodyPr>
          <a:lstStyle/>
          <a:p>
            <a:r>
              <a:rPr lang="en-US" sz="4000" dirty="0"/>
              <a:t>Sculpting Commonalities in Symbiont Flagella</a:t>
            </a:r>
          </a:p>
          <a:p>
            <a:r>
              <a:rPr lang="en-US" sz="4000" dirty="0"/>
              <a:t>Biosynthesis Pathways</a:t>
            </a:r>
          </a:p>
        </p:txBody>
      </p:sp>
    </p:spTree>
    <p:extLst>
      <p:ext uri="{BB962C8B-B14F-4D97-AF65-F5344CB8AC3E}">
        <p14:creationId xmlns:p14="http://schemas.microsoft.com/office/powerpoint/2010/main" val="262231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www.ncbi.nlm.nih.gov/corecgi/tileshop/tileshop.fcgi?p=PMC3&amp;id=305383&amp;s=72&amp;r=1&amp;c=1">
            <a:extLst>
              <a:ext uri="{FF2B5EF4-FFF2-40B4-BE49-F238E27FC236}">
                <a16:creationId xmlns:a16="http://schemas.microsoft.com/office/drawing/2014/main" id="{113B8195-C2F5-4938-B56E-6E538A480A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41537"/>
            <a:ext cx="6686296" cy="4141053"/>
          </a:xfrm>
          <a:prstGeom prst="rect">
            <a:avLst/>
          </a:prstGeom>
          <a:noFill/>
          <a:ln>
            <a:noFill/>
          </a:ln>
        </p:spPr>
      </p:pic>
      <p:sp>
        <p:nvSpPr>
          <p:cNvPr id="6" name="Content Placeholder 2">
            <a:extLst>
              <a:ext uri="{FF2B5EF4-FFF2-40B4-BE49-F238E27FC236}">
                <a16:creationId xmlns:a16="http://schemas.microsoft.com/office/drawing/2014/main" id="{B07EC9E8-BFC1-6446-BF48-BDAFB54C78FE}"/>
              </a:ext>
            </a:extLst>
          </p:cNvPr>
          <p:cNvSpPr>
            <a:spLocks noGrp="1"/>
          </p:cNvSpPr>
          <p:nvPr>
            <p:ph idx="1"/>
          </p:nvPr>
        </p:nvSpPr>
        <p:spPr>
          <a:xfrm>
            <a:off x="7141723" y="347020"/>
            <a:ext cx="4901119" cy="565939"/>
          </a:xfrm>
        </p:spPr>
        <p:txBody>
          <a:bodyPr>
            <a:normAutofit lnSpcReduction="10000"/>
          </a:bodyPr>
          <a:lstStyle/>
          <a:p>
            <a:pPr marL="0" indent="0">
              <a:buNone/>
            </a:pPr>
            <a:r>
              <a:rPr lang="en-US" sz="3600" dirty="0"/>
              <a:t>Basic Flagellar Structure</a:t>
            </a:r>
          </a:p>
        </p:txBody>
      </p:sp>
      <p:graphicFrame>
        <p:nvGraphicFramePr>
          <p:cNvPr id="7" name="Table 6">
            <a:extLst>
              <a:ext uri="{FF2B5EF4-FFF2-40B4-BE49-F238E27FC236}">
                <a16:creationId xmlns:a16="http://schemas.microsoft.com/office/drawing/2014/main" id="{99D8C41B-0423-CC4C-BE5C-F5064E28A108}"/>
              </a:ext>
            </a:extLst>
          </p:cNvPr>
          <p:cNvGraphicFramePr>
            <a:graphicFrameLocks noGrp="1"/>
          </p:cNvGraphicFramePr>
          <p:nvPr>
            <p:extLst>
              <p:ext uri="{D42A27DB-BD31-4B8C-83A1-F6EECF244321}">
                <p14:modId xmlns:p14="http://schemas.microsoft.com/office/powerpoint/2010/main" val="3453820779"/>
              </p:ext>
            </p:extLst>
          </p:nvPr>
        </p:nvGraphicFramePr>
        <p:xfrm>
          <a:off x="5935737" y="3134986"/>
          <a:ext cx="5932007" cy="3497580"/>
        </p:xfrm>
        <a:graphic>
          <a:graphicData uri="http://schemas.openxmlformats.org/drawingml/2006/table">
            <a:tbl>
              <a:tblPr firstRow="1" firstCol="1" bandRow="1"/>
              <a:tblGrid>
                <a:gridCol w="1871031">
                  <a:extLst>
                    <a:ext uri="{9D8B030D-6E8A-4147-A177-3AD203B41FA5}">
                      <a16:colId xmlns:a16="http://schemas.microsoft.com/office/drawing/2014/main" val="2291880998"/>
                    </a:ext>
                  </a:extLst>
                </a:gridCol>
                <a:gridCol w="1407933">
                  <a:extLst>
                    <a:ext uri="{9D8B030D-6E8A-4147-A177-3AD203B41FA5}">
                      <a16:colId xmlns:a16="http://schemas.microsoft.com/office/drawing/2014/main" val="4048259268"/>
                    </a:ext>
                  </a:extLst>
                </a:gridCol>
                <a:gridCol w="1375701">
                  <a:extLst>
                    <a:ext uri="{9D8B030D-6E8A-4147-A177-3AD203B41FA5}">
                      <a16:colId xmlns:a16="http://schemas.microsoft.com/office/drawing/2014/main" val="3700256493"/>
                    </a:ext>
                  </a:extLst>
                </a:gridCol>
                <a:gridCol w="1277342">
                  <a:extLst>
                    <a:ext uri="{9D8B030D-6E8A-4147-A177-3AD203B41FA5}">
                      <a16:colId xmlns:a16="http://schemas.microsoft.com/office/drawing/2014/main" val="1725452099"/>
                    </a:ext>
                  </a:extLst>
                </a:gridCol>
              </a:tblGrid>
              <a:tr h="200025">
                <a:tc>
                  <a:txBody>
                    <a:bodyPr/>
                    <a:lstStyle/>
                    <a:p>
                      <a:pPr marL="0" marR="0">
                        <a:spcBef>
                          <a:spcPts val="0"/>
                        </a:spcBef>
                        <a:spcAft>
                          <a:spcPts val="0"/>
                        </a:spcAft>
                      </a:pPr>
                      <a:r>
                        <a:rPr lang="en-US" sz="12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Master control</a:t>
                      </a:r>
                      <a:endParaRPr lang="en-US"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Regulators</a:t>
                      </a:r>
                      <a:endParaRPr lang="en-US"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Chaperones</a:t>
                      </a:r>
                      <a:endParaRPr lang="en-US"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Motor control complex</a:t>
                      </a:r>
                      <a:endParaRPr lang="en-US"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406256"/>
                  </a:ext>
                </a:extLst>
              </a:tr>
              <a:tr h="200025">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flhC</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fliK</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fliJ</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201336"/>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flhD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fliZ</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flgA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fliM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577476"/>
                  </a:ext>
                </a:extLst>
              </a:tr>
              <a:tr h="200025">
                <a:tc>
                  <a:txBody>
                    <a:bodyPr/>
                    <a:lstStyle/>
                    <a:p>
                      <a:pPr marL="0" marR="0">
                        <a:spcBef>
                          <a:spcPts val="0"/>
                        </a:spcBef>
                        <a:spcAft>
                          <a:spcPts val="0"/>
                        </a:spcAft>
                      </a:pPr>
                      <a:r>
                        <a:rPr lang="en-US" sz="1200" b="1" i="0" dirty="0">
                          <a:solidFill>
                            <a:schemeClr val="tx1"/>
                          </a:solidFill>
                          <a:effectLst/>
                          <a:latin typeface="Arial" panose="020B0604020202020204" pitchFamily="34" charset="0"/>
                          <a:ea typeface="Calibri" panose="020F0502020204030204" pitchFamily="34" charset="0"/>
                          <a:cs typeface="Arial" panose="020B0604020202020204" pitchFamily="34" charset="0"/>
                        </a:rPr>
                        <a:t>Flagellar export apparatus</a:t>
                      </a:r>
                      <a:endParaRPr lang="en-US" sz="1200" b="1" i="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5882104"/>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flhA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flgH</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363041"/>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flhB</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i="0" dirty="0">
                          <a:solidFill>
                            <a:schemeClr val="tx1"/>
                          </a:solidFill>
                          <a:effectLst/>
                          <a:latin typeface="Arial" panose="020B0604020202020204" pitchFamily="34" charset="0"/>
                          <a:ea typeface="Calibri" panose="020F0502020204030204" pitchFamily="34" charset="0"/>
                          <a:cs typeface="Arial" panose="020B0604020202020204" pitchFamily="34" charset="0"/>
                        </a:rPr>
                        <a:t>Hook and filament</a:t>
                      </a:r>
                      <a:endParaRPr lang="en-US" sz="1200" b="1" i="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motA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738265"/>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flhE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Chemotaxis</a:t>
                      </a:r>
                      <a:endParaRPr lang="en-US"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motB</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3635365"/>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flgB</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07978"/>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flgK</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cheB</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34389"/>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fliQ</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cheW</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flgF</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666711"/>
                  </a:ext>
                </a:extLst>
              </a:tr>
              <a:tr h="200025">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fliR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tsr/tar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757590"/>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fliH</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tap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flgJ</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2867268"/>
                  </a:ext>
                </a:extLst>
              </a:tr>
              <a:tr h="200025">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flil</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flgI</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96999"/>
                  </a:ext>
                </a:extLst>
              </a:tr>
              <a:tr h="200025">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cheZ</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fliF</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755046"/>
                  </a:ext>
                </a:extLst>
              </a:tr>
              <a:tr h="200025">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1200">
                        <a:effectLst/>
                        <a:latin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Arial" panose="020B0604020202020204" pitchFamily="34" charset="0"/>
                          <a:ea typeface="Calibri" panose="020F0502020204030204" pitchFamily="34" charset="0"/>
                          <a:cs typeface="Arial" panose="020B0604020202020204" pitchFamily="34" charset="0"/>
                        </a:rPr>
                        <a:t>cheR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dirty="0" err="1">
                          <a:effectLst/>
                          <a:latin typeface="Arial" panose="020B0604020202020204" pitchFamily="34" charset="0"/>
                          <a:ea typeface="Calibri" panose="020F0502020204030204" pitchFamily="34" charset="0"/>
                          <a:cs typeface="Arial" panose="020B0604020202020204" pitchFamily="34" charset="0"/>
                        </a:rPr>
                        <a:t>fliE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800925"/>
                  </a:ext>
                </a:extLst>
              </a:tr>
            </a:tbl>
          </a:graphicData>
        </a:graphic>
      </p:graphicFrame>
      <p:sp>
        <p:nvSpPr>
          <p:cNvPr id="5" name="TextBox 4">
            <a:extLst>
              <a:ext uri="{FF2B5EF4-FFF2-40B4-BE49-F238E27FC236}">
                <a16:creationId xmlns:a16="http://schemas.microsoft.com/office/drawing/2014/main" id="{A845E19A-5801-354D-ACA1-BDF1BB356815}"/>
              </a:ext>
            </a:extLst>
          </p:cNvPr>
          <p:cNvSpPr txBox="1"/>
          <p:nvPr/>
        </p:nvSpPr>
        <p:spPr>
          <a:xfrm>
            <a:off x="452063" y="4849402"/>
            <a:ext cx="44795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most complex microbial machines.</a:t>
            </a:r>
          </a:p>
          <a:p>
            <a:pPr marL="285750" indent="-285750">
              <a:buFont typeface="Arial" panose="020B0604020202020204" pitchFamily="34" charset="0"/>
              <a:buChar char="•"/>
            </a:pPr>
            <a:r>
              <a:rPr lang="en-US" dirty="0"/>
              <a:t>Consisting of approximately 50 well conserved proteins.</a:t>
            </a:r>
          </a:p>
          <a:p>
            <a:pPr marL="285750" indent="-285750">
              <a:buFont typeface="Arial" panose="020B0604020202020204" pitchFamily="34" charset="0"/>
              <a:buChar char="•"/>
            </a:pPr>
            <a:r>
              <a:rPr lang="en-US" dirty="0"/>
              <a:t>The source of many secretions systems.</a:t>
            </a:r>
          </a:p>
        </p:txBody>
      </p:sp>
      <p:sp>
        <p:nvSpPr>
          <p:cNvPr id="8" name="TextBox 7">
            <a:extLst>
              <a:ext uri="{FF2B5EF4-FFF2-40B4-BE49-F238E27FC236}">
                <a16:creationId xmlns:a16="http://schemas.microsoft.com/office/drawing/2014/main" id="{767B046C-E98D-3F40-9F2F-B6B4B01988F6}"/>
              </a:ext>
            </a:extLst>
          </p:cNvPr>
          <p:cNvSpPr txBox="1"/>
          <p:nvPr/>
        </p:nvSpPr>
        <p:spPr>
          <a:xfrm>
            <a:off x="754289" y="3871623"/>
            <a:ext cx="1130157" cy="261610"/>
          </a:xfrm>
          <a:prstGeom prst="rect">
            <a:avLst/>
          </a:prstGeom>
          <a:noFill/>
        </p:spPr>
        <p:txBody>
          <a:bodyPr wrap="square" rtlCol="0">
            <a:spAutoFit/>
          </a:bodyPr>
          <a:lstStyle/>
          <a:p>
            <a:r>
              <a:rPr lang="en-US" sz="1050" dirty="0" err="1"/>
              <a:t>Appelt</a:t>
            </a:r>
            <a:r>
              <a:rPr lang="en-US" sz="1050" dirty="0"/>
              <a:t> et al 2018</a:t>
            </a:r>
          </a:p>
        </p:txBody>
      </p:sp>
    </p:spTree>
    <p:extLst>
      <p:ext uri="{BB962C8B-B14F-4D97-AF65-F5344CB8AC3E}">
        <p14:creationId xmlns:p14="http://schemas.microsoft.com/office/powerpoint/2010/main" val="11181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6B0C-74D6-D542-9D11-E808B40E96BB}"/>
              </a:ext>
            </a:extLst>
          </p:cNvPr>
          <p:cNvSpPr>
            <a:spLocks noGrp="1"/>
          </p:cNvSpPr>
          <p:nvPr>
            <p:ph type="title"/>
          </p:nvPr>
        </p:nvSpPr>
        <p:spPr/>
        <p:txBody>
          <a:bodyPr/>
          <a:lstStyle/>
          <a:p>
            <a:r>
              <a:rPr lang="en-US" dirty="0"/>
              <a:t>Flagella Evolution</a:t>
            </a:r>
          </a:p>
        </p:txBody>
      </p:sp>
      <p:sp>
        <p:nvSpPr>
          <p:cNvPr id="3" name="Content Placeholder 2">
            <a:extLst>
              <a:ext uri="{FF2B5EF4-FFF2-40B4-BE49-F238E27FC236}">
                <a16:creationId xmlns:a16="http://schemas.microsoft.com/office/drawing/2014/main" id="{33D5CA0E-EB7D-9641-AE40-FD6408B33F86}"/>
              </a:ext>
            </a:extLst>
          </p:cNvPr>
          <p:cNvSpPr>
            <a:spLocks noGrp="1"/>
          </p:cNvSpPr>
          <p:nvPr>
            <p:ph idx="1"/>
          </p:nvPr>
        </p:nvSpPr>
        <p:spPr>
          <a:xfrm>
            <a:off x="838201" y="1825625"/>
            <a:ext cx="5503606" cy="4351338"/>
          </a:xfrm>
        </p:spPr>
        <p:txBody>
          <a:bodyPr/>
          <a:lstStyle/>
          <a:p>
            <a:r>
              <a:rPr lang="en-US" dirty="0"/>
              <a:t>Gene duplication events have lead to an emergence of different flagella strategies.</a:t>
            </a:r>
          </a:p>
          <a:p>
            <a:r>
              <a:rPr lang="en-US" dirty="0"/>
              <a:t>Individual organisms can posses different pathways within a single cell.</a:t>
            </a:r>
          </a:p>
          <a:p>
            <a:r>
              <a:rPr lang="en-US" dirty="0"/>
              <a:t>Many organisms use different flagella to react to different pressures.</a:t>
            </a:r>
          </a:p>
          <a:p>
            <a:pPr marL="0" indent="0">
              <a:buNone/>
            </a:pPr>
            <a:endParaRPr lang="en-US" dirty="0"/>
          </a:p>
        </p:txBody>
      </p:sp>
      <p:pic>
        <p:nvPicPr>
          <p:cNvPr id="10242" name="Picture 2" descr="Different Kinds of Flagellation">
            <a:extLst>
              <a:ext uri="{FF2B5EF4-FFF2-40B4-BE49-F238E27FC236}">
                <a16:creationId xmlns:a16="http://schemas.microsoft.com/office/drawing/2014/main" id="{00C5C817-D674-A24C-BFE1-ED7E731B8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096" y="0"/>
            <a:ext cx="5238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865F7A7-3171-F147-BD63-302F4CFD6C26}"/>
              </a:ext>
            </a:extLst>
          </p:cNvPr>
          <p:cNvSpPr/>
          <p:nvPr/>
        </p:nvSpPr>
        <p:spPr>
          <a:xfrm>
            <a:off x="2945258" y="6557952"/>
            <a:ext cx="6096000" cy="230832"/>
          </a:xfrm>
          <a:prstGeom prst="rect">
            <a:avLst/>
          </a:prstGeom>
        </p:spPr>
        <p:txBody>
          <a:bodyPr>
            <a:spAutoFit/>
          </a:bodyPr>
          <a:lstStyle/>
          <a:p>
            <a:r>
              <a:rPr lang="en-US" sz="900" dirty="0">
                <a:hlinkClick r:id="rId3"/>
              </a:rPr>
              <a:t>http://www.biologydiscussion.com/bacteria/the-diagram-of-bacterial-cell-microbiology/</a:t>
            </a:r>
            <a:r>
              <a:rPr lang="en-US" sz="800" dirty="0">
                <a:hlinkClick r:id="rId3"/>
              </a:rPr>
              <a:t>63872</a:t>
            </a:r>
            <a:r>
              <a:rPr lang="en-US" sz="900" dirty="0"/>
              <a:t> </a:t>
            </a:r>
          </a:p>
        </p:txBody>
      </p:sp>
    </p:spTree>
    <p:extLst>
      <p:ext uri="{BB962C8B-B14F-4D97-AF65-F5344CB8AC3E}">
        <p14:creationId xmlns:p14="http://schemas.microsoft.com/office/powerpoint/2010/main" val="197923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FC97D-3EC7-7246-9CD0-7FABCF14DF08}"/>
              </a:ext>
            </a:extLst>
          </p:cNvPr>
          <p:cNvPicPr>
            <a:picLocks noChangeAspect="1"/>
          </p:cNvPicPr>
          <p:nvPr/>
        </p:nvPicPr>
        <p:blipFill>
          <a:blip r:embed="rId2"/>
          <a:stretch>
            <a:fillRect/>
          </a:stretch>
        </p:blipFill>
        <p:spPr>
          <a:xfrm>
            <a:off x="2938408" y="147133"/>
            <a:ext cx="9421402" cy="6710867"/>
          </a:xfrm>
          <a:prstGeom prst="rect">
            <a:avLst/>
          </a:prstGeom>
        </p:spPr>
      </p:pic>
      <p:sp>
        <p:nvSpPr>
          <p:cNvPr id="5" name="TextBox 4">
            <a:extLst>
              <a:ext uri="{FF2B5EF4-FFF2-40B4-BE49-F238E27FC236}">
                <a16:creationId xmlns:a16="http://schemas.microsoft.com/office/drawing/2014/main" id="{8CD140DD-5642-FC49-8028-CD15E067AF27}"/>
              </a:ext>
            </a:extLst>
          </p:cNvPr>
          <p:cNvSpPr txBox="1"/>
          <p:nvPr/>
        </p:nvSpPr>
        <p:spPr>
          <a:xfrm>
            <a:off x="256852" y="934947"/>
            <a:ext cx="3095947" cy="1200329"/>
          </a:xfrm>
          <a:prstGeom prst="rect">
            <a:avLst/>
          </a:prstGeom>
          <a:noFill/>
        </p:spPr>
        <p:txBody>
          <a:bodyPr wrap="square" rtlCol="0">
            <a:spAutoFit/>
          </a:bodyPr>
          <a:lstStyle/>
          <a:p>
            <a:r>
              <a:rPr lang="en-US" sz="2400" dirty="0"/>
              <a:t>Why is the flagellum a good proxy for studying host filter?</a:t>
            </a:r>
          </a:p>
        </p:txBody>
      </p:sp>
    </p:spTree>
    <p:extLst>
      <p:ext uri="{BB962C8B-B14F-4D97-AF65-F5344CB8AC3E}">
        <p14:creationId xmlns:p14="http://schemas.microsoft.com/office/powerpoint/2010/main" val="2883724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1BA6-6D24-8045-94C8-32BB3ABDAF2B}"/>
              </a:ext>
            </a:extLst>
          </p:cNvPr>
          <p:cNvSpPr>
            <a:spLocks noGrp="1"/>
          </p:cNvSpPr>
          <p:nvPr>
            <p:ph type="title"/>
          </p:nvPr>
        </p:nvSpPr>
        <p:spPr>
          <a:xfrm>
            <a:off x="4706848" y="416496"/>
            <a:ext cx="2778303" cy="1325563"/>
          </a:xfrm>
        </p:spPr>
        <p:txBody>
          <a:bodyPr/>
          <a:lstStyle/>
          <a:p>
            <a:pPr algn="ctr"/>
            <a:r>
              <a:rPr lang="en-US" dirty="0"/>
              <a:t>Hypothesis</a:t>
            </a:r>
          </a:p>
        </p:txBody>
      </p:sp>
      <p:sp>
        <p:nvSpPr>
          <p:cNvPr id="3" name="Content Placeholder 2">
            <a:extLst>
              <a:ext uri="{FF2B5EF4-FFF2-40B4-BE49-F238E27FC236}">
                <a16:creationId xmlns:a16="http://schemas.microsoft.com/office/drawing/2014/main" id="{EB949AAB-E59E-BF43-9E83-BED91D609B72}"/>
              </a:ext>
            </a:extLst>
          </p:cNvPr>
          <p:cNvSpPr>
            <a:spLocks noGrp="1"/>
          </p:cNvSpPr>
          <p:nvPr>
            <p:ph idx="1"/>
          </p:nvPr>
        </p:nvSpPr>
        <p:spPr/>
        <p:txBody>
          <a:bodyPr>
            <a:normAutofit/>
          </a:bodyPr>
          <a:lstStyle/>
          <a:p>
            <a:pPr marL="0" indent="0">
              <a:buNone/>
            </a:pPr>
            <a:r>
              <a:rPr lang="en-US" dirty="0"/>
              <a:t>Within the tsetse fly, the two predominant bacterial symbionts have conserved a singular unique flagellar pathway necessary for habitation. </a:t>
            </a:r>
          </a:p>
          <a:p>
            <a:pPr marL="0" indent="0">
              <a:buNone/>
            </a:pPr>
            <a:endParaRPr lang="en-US" dirty="0"/>
          </a:p>
          <a:p>
            <a:pPr marL="0" indent="0">
              <a:buNone/>
            </a:pPr>
            <a:r>
              <a:rPr lang="en-US" dirty="0"/>
              <a:t>Additionally, </a:t>
            </a:r>
            <a:r>
              <a:rPr lang="en-US" i="1" dirty="0" err="1"/>
              <a:t>Sodalis</a:t>
            </a:r>
            <a:r>
              <a:rPr lang="en-US" dirty="0"/>
              <a:t> is in the process of losing a second flagellar synthesis pathway, in a very different way than other </a:t>
            </a:r>
            <a:r>
              <a:rPr lang="en-US" i="1" dirty="0" err="1"/>
              <a:t>Sodalis</a:t>
            </a:r>
            <a:r>
              <a:rPr lang="en-US" dirty="0"/>
              <a:t>-allied symbionts, as it concurrently selects for another.</a:t>
            </a:r>
          </a:p>
        </p:txBody>
      </p:sp>
    </p:spTree>
    <p:extLst>
      <p:ext uri="{BB962C8B-B14F-4D97-AF65-F5344CB8AC3E}">
        <p14:creationId xmlns:p14="http://schemas.microsoft.com/office/powerpoint/2010/main" val="251441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10CD-F81B-B840-9866-036ECCD86A63}"/>
              </a:ext>
            </a:extLst>
          </p:cNvPr>
          <p:cNvSpPr>
            <a:spLocks noGrp="1"/>
          </p:cNvSpPr>
          <p:nvPr>
            <p:ph type="title"/>
          </p:nvPr>
        </p:nvSpPr>
        <p:spPr>
          <a:xfrm>
            <a:off x="5187745" y="394622"/>
            <a:ext cx="1816510" cy="1325563"/>
          </a:xfrm>
        </p:spPr>
        <p:txBody>
          <a:bodyPr/>
          <a:lstStyle/>
          <a:p>
            <a:r>
              <a:rPr lang="en-US" dirty="0"/>
              <a:t>Aim 1</a:t>
            </a:r>
          </a:p>
        </p:txBody>
      </p:sp>
      <p:sp>
        <p:nvSpPr>
          <p:cNvPr id="3" name="Content Placeholder 2">
            <a:extLst>
              <a:ext uri="{FF2B5EF4-FFF2-40B4-BE49-F238E27FC236}">
                <a16:creationId xmlns:a16="http://schemas.microsoft.com/office/drawing/2014/main" id="{BFF82FBF-61C4-E640-AE9D-3D5CDBD6DD2D}"/>
              </a:ext>
            </a:extLst>
          </p:cNvPr>
          <p:cNvSpPr>
            <a:spLocks noGrp="1"/>
          </p:cNvSpPr>
          <p:nvPr>
            <p:ph idx="1"/>
          </p:nvPr>
        </p:nvSpPr>
        <p:spPr>
          <a:xfrm>
            <a:off x="838200" y="1825625"/>
            <a:ext cx="10515600" cy="956904"/>
          </a:xfrm>
        </p:spPr>
        <p:txBody>
          <a:bodyPr/>
          <a:lstStyle/>
          <a:p>
            <a:pPr marL="0" indent="0" algn="ctr">
              <a:buNone/>
            </a:pPr>
            <a:r>
              <a:rPr lang="en-US" dirty="0"/>
              <a:t>To phylogenetically characterize flagellar genes within tsetse microbiota in comparison to other Proteobacteria.</a:t>
            </a:r>
          </a:p>
        </p:txBody>
      </p:sp>
      <p:sp>
        <p:nvSpPr>
          <p:cNvPr id="4" name="TextBox 3">
            <a:extLst>
              <a:ext uri="{FF2B5EF4-FFF2-40B4-BE49-F238E27FC236}">
                <a16:creationId xmlns:a16="http://schemas.microsoft.com/office/drawing/2014/main" id="{DA4B3E51-0F4E-0440-B93E-D8F53E9A571B}"/>
              </a:ext>
            </a:extLst>
          </p:cNvPr>
          <p:cNvSpPr txBox="1"/>
          <p:nvPr/>
        </p:nvSpPr>
        <p:spPr>
          <a:xfrm>
            <a:off x="771418" y="4510355"/>
            <a:ext cx="10582382" cy="1477328"/>
          </a:xfrm>
          <a:prstGeom prst="rect">
            <a:avLst/>
          </a:prstGeom>
          <a:noFill/>
        </p:spPr>
        <p:txBody>
          <a:bodyPr wrap="square" rtlCol="0">
            <a:spAutoFit/>
          </a:bodyPr>
          <a:lstStyle/>
          <a:p>
            <a:pPr algn="ctr"/>
            <a:r>
              <a:rPr lang="en-US" sz="2400" dirty="0"/>
              <a:t>The flagellar clusters of </a:t>
            </a:r>
            <a:r>
              <a:rPr lang="en-US" sz="2400" i="1" dirty="0" err="1"/>
              <a:t>Sodalis</a:t>
            </a:r>
            <a:r>
              <a:rPr lang="en-US" sz="2400" dirty="0"/>
              <a:t> and </a:t>
            </a:r>
            <a:r>
              <a:rPr lang="en-US" sz="2400" i="1" dirty="0" err="1"/>
              <a:t>Wigglesworthia</a:t>
            </a:r>
            <a:r>
              <a:rPr lang="en-US" sz="2400" dirty="0"/>
              <a:t> have evolved from the same origin and have been conserved due to a shared host and equivalent selection pressures.</a:t>
            </a:r>
          </a:p>
          <a:p>
            <a:pPr algn="ctr"/>
            <a:endParaRPr lang="en-US" dirty="0"/>
          </a:p>
        </p:txBody>
      </p:sp>
      <p:sp>
        <p:nvSpPr>
          <p:cNvPr id="5" name="TextBox 4">
            <a:extLst>
              <a:ext uri="{FF2B5EF4-FFF2-40B4-BE49-F238E27FC236}">
                <a16:creationId xmlns:a16="http://schemas.microsoft.com/office/drawing/2014/main" id="{B858B135-B282-3A42-A044-C15C65C78D1A}"/>
              </a:ext>
            </a:extLst>
          </p:cNvPr>
          <p:cNvSpPr txBox="1"/>
          <p:nvPr/>
        </p:nvSpPr>
        <p:spPr>
          <a:xfrm>
            <a:off x="5790344" y="3821986"/>
            <a:ext cx="544530" cy="523220"/>
          </a:xfrm>
          <a:prstGeom prst="rect">
            <a:avLst/>
          </a:prstGeom>
          <a:noFill/>
        </p:spPr>
        <p:txBody>
          <a:bodyPr wrap="square" rtlCol="0">
            <a:spAutoFit/>
          </a:bodyPr>
          <a:lstStyle/>
          <a:p>
            <a:r>
              <a:rPr lang="en-US" sz="2800" dirty="0"/>
              <a:t>H</a:t>
            </a:r>
            <a:endParaRPr lang="en-US" dirty="0"/>
          </a:p>
        </p:txBody>
      </p:sp>
    </p:spTree>
    <p:extLst>
      <p:ext uri="{BB962C8B-B14F-4D97-AF65-F5344CB8AC3E}">
        <p14:creationId xmlns:p14="http://schemas.microsoft.com/office/powerpoint/2010/main" val="359936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CAAB28-2A9C-F64F-95E7-D225CE132655}"/>
              </a:ext>
            </a:extLst>
          </p:cNvPr>
          <p:cNvPicPr>
            <a:picLocks noChangeAspect="1"/>
          </p:cNvPicPr>
          <p:nvPr/>
        </p:nvPicPr>
        <p:blipFill rotWithShape="1">
          <a:blip r:embed="rId3"/>
          <a:srcRect b="21899"/>
          <a:stretch/>
        </p:blipFill>
        <p:spPr>
          <a:xfrm>
            <a:off x="1162060" y="71440"/>
            <a:ext cx="7711776" cy="6567542"/>
          </a:xfrm>
          <a:prstGeom prst="rect">
            <a:avLst/>
          </a:prstGeom>
        </p:spPr>
      </p:pic>
      <p:sp>
        <p:nvSpPr>
          <p:cNvPr id="2" name="TextBox 1">
            <a:extLst>
              <a:ext uri="{FF2B5EF4-FFF2-40B4-BE49-F238E27FC236}">
                <a16:creationId xmlns:a16="http://schemas.microsoft.com/office/drawing/2014/main" id="{910BEAF4-0BF1-44F0-9393-8CED39CDC039}"/>
              </a:ext>
            </a:extLst>
          </p:cNvPr>
          <p:cNvSpPr txBox="1"/>
          <p:nvPr/>
        </p:nvSpPr>
        <p:spPr>
          <a:xfrm>
            <a:off x="5017948" y="379308"/>
            <a:ext cx="4530903" cy="523220"/>
          </a:xfrm>
          <a:prstGeom prst="rect">
            <a:avLst/>
          </a:prstGeom>
          <a:noFill/>
        </p:spPr>
        <p:txBody>
          <a:bodyPr wrap="square" rtlCol="0">
            <a:spAutoFit/>
          </a:bodyPr>
          <a:lstStyle/>
          <a:p>
            <a:r>
              <a:rPr lang="en-US" sz="2800" dirty="0"/>
              <a:t>Well Conserved </a:t>
            </a:r>
            <a:r>
              <a:rPr lang="en-US" sz="2800" i="1" dirty="0" err="1"/>
              <a:t>fliE</a:t>
            </a:r>
            <a:r>
              <a:rPr lang="en-US" sz="2800" i="1" dirty="0"/>
              <a:t>-R</a:t>
            </a:r>
            <a:r>
              <a:rPr lang="en-US" sz="2800" dirty="0"/>
              <a:t> Operon</a:t>
            </a:r>
          </a:p>
        </p:txBody>
      </p:sp>
    </p:spTree>
    <p:extLst>
      <p:ext uri="{BB962C8B-B14F-4D97-AF65-F5344CB8AC3E}">
        <p14:creationId xmlns:p14="http://schemas.microsoft.com/office/powerpoint/2010/main" val="1248385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CA681-AADE-C94C-A411-77F4DACC917C}"/>
              </a:ext>
            </a:extLst>
          </p:cNvPr>
          <p:cNvPicPr>
            <a:picLocks noChangeAspect="1"/>
          </p:cNvPicPr>
          <p:nvPr/>
        </p:nvPicPr>
        <p:blipFill rotWithShape="1">
          <a:blip r:embed="rId2"/>
          <a:srcRect b="20225"/>
          <a:stretch/>
        </p:blipFill>
        <p:spPr>
          <a:xfrm>
            <a:off x="1536684" y="956605"/>
            <a:ext cx="9118632" cy="5901395"/>
          </a:xfrm>
          <a:prstGeom prst="rect">
            <a:avLst/>
          </a:prstGeom>
        </p:spPr>
      </p:pic>
      <p:sp>
        <p:nvSpPr>
          <p:cNvPr id="4" name="TextBox 3">
            <a:extLst>
              <a:ext uri="{FF2B5EF4-FFF2-40B4-BE49-F238E27FC236}">
                <a16:creationId xmlns:a16="http://schemas.microsoft.com/office/drawing/2014/main" id="{E93887E2-1AB2-8E46-8815-4328018B0EA0}"/>
              </a:ext>
            </a:extLst>
          </p:cNvPr>
          <p:cNvSpPr txBox="1"/>
          <p:nvPr/>
        </p:nvSpPr>
        <p:spPr>
          <a:xfrm>
            <a:off x="1952090" y="2498"/>
            <a:ext cx="7890553" cy="954107"/>
          </a:xfrm>
          <a:prstGeom prst="rect">
            <a:avLst/>
          </a:prstGeom>
          <a:noFill/>
        </p:spPr>
        <p:txBody>
          <a:bodyPr wrap="square" rtlCol="0">
            <a:spAutoFit/>
          </a:bodyPr>
          <a:lstStyle/>
          <a:p>
            <a:r>
              <a:rPr lang="en-US" sz="2800" dirty="0"/>
              <a:t>There is synteny between </a:t>
            </a:r>
            <a:r>
              <a:rPr lang="en-US" sz="2800" i="1" dirty="0" err="1"/>
              <a:t>Sodalis</a:t>
            </a:r>
            <a:r>
              <a:rPr lang="en-US" sz="2800" i="1" dirty="0"/>
              <a:t> </a:t>
            </a:r>
            <a:r>
              <a:rPr lang="en-US" sz="2800" i="1" dirty="0" err="1"/>
              <a:t>glossinidius</a:t>
            </a:r>
            <a:r>
              <a:rPr lang="en-US" sz="2800" i="1" dirty="0"/>
              <a:t>, </a:t>
            </a:r>
            <a:r>
              <a:rPr lang="en-US" sz="2800" i="1" dirty="0" err="1"/>
              <a:t>Wigglesworthia</a:t>
            </a:r>
            <a:r>
              <a:rPr lang="en-US" sz="2800" i="1" dirty="0"/>
              <a:t> </a:t>
            </a:r>
            <a:r>
              <a:rPr lang="en-US" sz="2800" dirty="0"/>
              <a:t>species, and </a:t>
            </a:r>
            <a:r>
              <a:rPr lang="en-US" sz="2800" i="1" dirty="0" err="1"/>
              <a:t>Sodalis</a:t>
            </a:r>
            <a:r>
              <a:rPr lang="en-US" sz="2800" i="1" dirty="0"/>
              <a:t> </a:t>
            </a:r>
            <a:r>
              <a:rPr lang="en-US" sz="2800" i="1" dirty="0" err="1"/>
              <a:t>praecaptivus</a:t>
            </a:r>
            <a:endParaRPr lang="en-US" sz="2800" dirty="0"/>
          </a:p>
        </p:txBody>
      </p:sp>
    </p:spTree>
    <p:extLst>
      <p:ext uri="{BB962C8B-B14F-4D97-AF65-F5344CB8AC3E}">
        <p14:creationId xmlns:p14="http://schemas.microsoft.com/office/powerpoint/2010/main" val="366511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EBE4667-68D9-40DE-BFC5-E906822E9DCF}"/>
              </a:ext>
            </a:extLst>
          </p:cNvPr>
          <p:cNvGrpSpPr/>
          <p:nvPr/>
        </p:nvGrpSpPr>
        <p:grpSpPr>
          <a:xfrm>
            <a:off x="2526632" y="1157037"/>
            <a:ext cx="7334250" cy="5105400"/>
            <a:chOff x="2526632" y="1157037"/>
            <a:chExt cx="7334250" cy="5105400"/>
          </a:xfrm>
        </p:grpSpPr>
        <p:pic>
          <p:nvPicPr>
            <p:cNvPr id="6" name="New picture">
              <a:extLst>
                <a:ext uri="{FF2B5EF4-FFF2-40B4-BE49-F238E27FC236}">
                  <a16:creationId xmlns:a16="http://schemas.microsoft.com/office/drawing/2014/main" id="{9F4A73E6-F0A1-4B03-8E7B-8EA6065FDBE6}"/>
                </a:ext>
              </a:extLst>
            </p:cNvPr>
            <p:cNvPicPr/>
            <p:nvPr/>
          </p:nvPicPr>
          <p:blipFill>
            <a:blip r:embed="rId3"/>
            <a:stretch>
              <a:fillRect/>
            </a:stretch>
          </p:blipFill>
          <p:spPr>
            <a:xfrm>
              <a:off x="2526632" y="1157037"/>
              <a:ext cx="7334250" cy="5105400"/>
            </a:xfrm>
            <a:prstGeom prst="rect">
              <a:avLst/>
            </a:prstGeom>
          </p:spPr>
        </p:pic>
        <p:sp>
          <p:nvSpPr>
            <p:cNvPr id="7" name="TextBox 6">
              <a:extLst>
                <a:ext uri="{FF2B5EF4-FFF2-40B4-BE49-F238E27FC236}">
                  <a16:creationId xmlns:a16="http://schemas.microsoft.com/office/drawing/2014/main" id="{6CE3B596-8851-4988-9768-FECD2B9DC710}"/>
                </a:ext>
              </a:extLst>
            </p:cNvPr>
            <p:cNvSpPr txBox="1"/>
            <p:nvPr/>
          </p:nvSpPr>
          <p:spPr>
            <a:xfrm>
              <a:off x="6412831" y="2526632"/>
              <a:ext cx="2165685" cy="276999"/>
            </a:xfrm>
            <a:prstGeom prst="rect">
              <a:avLst/>
            </a:prstGeom>
            <a:solidFill>
              <a:schemeClr val="bg1"/>
            </a:solidFill>
          </p:spPr>
          <p:txBody>
            <a:bodyPr wrap="square" rtlCol="0">
              <a:spAutoFit/>
            </a:bodyPr>
            <a:lstStyle/>
            <a:p>
              <a:r>
                <a:rPr lang="en-US" sz="1200" i="1" dirty="0" err="1">
                  <a:latin typeface="Arial" panose="020B0604020202020204" pitchFamily="34" charset="0"/>
                  <a:cs typeface="Arial" panose="020B0604020202020204" pitchFamily="34" charset="0"/>
                </a:rPr>
                <a:t>Ishikawaella</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capsulata</a:t>
              </a:r>
              <a:endParaRPr lang="en-US" sz="1200" i="1"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CF240A59-0407-4069-948E-8289C6B9A8A7}"/>
              </a:ext>
            </a:extLst>
          </p:cNvPr>
          <p:cNvSpPr txBox="1"/>
          <p:nvPr/>
        </p:nvSpPr>
        <p:spPr>
          <a:xfrm>
            <a:off x="344129" y="210630"/>
            <a:ext cx="8160774" cy="523220"/>
          </a:xfrm>
          <a:prstGeom prst="rect">
            <a:avLst/>
          </a:prstGeom>
          <a:noFill/>
        </p:spPr>
        <p:txBody>
          <a:bodyPr wrap="square" rtlCol="0">
            <a:spAutoFit/>
          </a:bodyPr>
          <a:lstStyle/>
          <a:p>
            <a:r>
              <a:rPr lang="en-US" sz="2800" i="1" dirty="0" err="1"/>
              <a:t>Wigglesworthia</a:t>
            </a:r>
            <a:r>
              <a:rPr lang="en-US" sz="2800" dirty="0"/>
              <a:t> not directly related </a:t>
            </a:r>
            <a:r>
              <a:rPr lang="en-US" sz="2800" i="1" dirty="0" err="1"/>
              <a:t>Sodalis</a:t>
            </a:r>
            <a:r>
              <a:rPr lang="en-US" sz="2800" i="1" dirty="0"/>
              <a:t> </a:t>
            </a:r>
            <a:r>
              <a:rPr lang="en-US" sz="2800" i="1" dirty="0" err="1"/>
              <a:t>glossinidius</a:t>
            </a:r>
            <a:endParaRPr lang="en-US" sz="2800" i="1" dirty="0"/>
          </a:p>
        </p:txBody>
      </p:sp>
      <p:sp>
        <p:nvSpPr>
          <p:cNvPr id="2" name="Rectangle 1">
            <a:extLst>
              <a:ext uri="{FF2B5EF4-FFF2-40B4-BE49-F238E27FC236}">
                <a16:creationId xmlns:a16="http://schemas.microsoft.com/office/drawing/2014/main" id="{1ACE58F2-9B4A-3046-9BAC-E4A05429B540}"/>
              </a:ext>
            </a:extLst>
          </p:cNvPr>
          <p:cNvSpPr/>
          <p:nvPr/>
        </p:nvSpPr>
        <p:spPr>
          <a:xfrm>
            <a:off x="7551174" y="1042219"/>
            <a:ext cx="1868129" cy="27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F9C950-1EFD-A549-8596-A4E693E759A0}"/>
              </a:ext>
            </a:extLst>
          </p:cNvPr>
          <p:cNvSpPr/>
          <p:nvPr/>
        </p:nvSpPr>
        <p:spPr>
          <a:xfrm>
            <a:off x="4777912" y="3156155"/>
            <a:ext cx="2419301" cy="2321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072506-F125-4446-A202-D8609A21F33D}"/>
              </a:ext>
            </a:extLst>
          </p:cNvPr>
          <p:cNvSpPr txBox="1"/>
          <p:nvPr/>
        </p:nvSpPr>
        <p:spPr>
          <a:xfrm>
            <a:off x="2866490" y="6380252"/>
            <a:ext cx="1232899" cy="261610"/>
          </a:xfrm>
          <a:prstGeom prst="rect">
            <a:avLst/>
          </a:prstGeom>
          <a:noFill/>
        </p:spPr>
        <p:txBody>
          <a:bodyPr wrap="square" rtlCol="0">
            <a:spAutoFit/>
          </a:bodyPr>
          <a:lstStyle/>
          <a:p>
            <a:r>
              <a:rPr lang="en-US" sz="1100" dirty="0" err="1"/>
              <a:t>Nikoh</a:t>
            </a:r>
            <a:r>
              <a:rPr lang="en-US" sz="1100" dirty="0"/>
              <a:t> et al 2011</a:t>
            </a:r>
          </a:p>
        </p:txBody>
      </p:sp>
      <p:sp>
        <p:nvSpPr>
          <p:cNvPr id="4" name="Rectangle 3">
            <a:extLst>
              <a:ext uri="{FF2B5EF4-FFF2-40B4-BE49-F238E27FC236}">
                <a16:creationId xmlns:a16="http://schemas.microsoft.com/office/drawing/2014/main" id="{326AF67B-0B24-44A2-8091-71FCBC8E700F}"/>
              </a:ext>
            </a:extLst>
          </p:cNvPr>
          <p:cNvSpPr/>
          <p:nvPr/>
        </p:nvSpPr>
        <p:spPr>
          <a:xfrm>
            <a:off x="97757" y="1168735"/>
            <a:ext cx="3681763" cy="1200329"/>
          </a:xfrm>
          <a:prstGeom prst="rect">
            <a:avLst/>
          </a:prstGeom>
        </p:spPr>
        <p:txBody>
          <a:bodyPr wrap="square">
            <a:spAutoFit/>
          </a:bodyPr>
          <a:lstStyle/>
          <a:p>
            <a:r>
              <a:rPr lang="en-US" dirty="0"/>
              <a:t>Published 50 ribosomal gene tree. likelihood/Bayesian/neighbor joining. With numbers  representing bootstraps/posterior probability. </a:t>
            </a:r>
          </a:p>
        </p:txBody>
      </p:sp>
    </p:spTree>
    <p:extLst>
      <p:ext uri="{BB962C8B-B14F-4D97-AF65-F5344CB8AC3E}">
        <p14:creationId xmlns:p14="http://schemas.microsoft.com/office/powerpoint/2010/main" val="2691294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F240A59-0407-4069-948E-8289C6B9A8A7}"/>
              </a:ext>
            </a:extLst>
          </p:cNvPr>
          <p:cNvSpPr txBox="1"/>
          <p:nvPr/>
        </p:nvSpPr>
        <p:spPr>
          <a:xfrm>
            <a:off x="344129" y="210630"/>
            <a:ext cx="8316986" cy="954107"/>
          </a:xfrm>
          <a:prstGeom prst="rect">
            <a:avLst/>
          </a:prstGeom>
          <a:noFill/>
        </p:spPr>
        <p:txBody>
          <a:bodyPr wrap="square" rtlCol="0">
            <a:spAutoFit/>
          </a:bodyPr>
          <a:lstStyle/>
          <a:p>
            <a:r>
              <a:rPr lang="en-US" sz="2800" i="1" dirty="0" err="1"/>
              <a:t>Buchnera</a:t>
            </a:r>
            <a:r>
              <a:rPr lang="en-US" sz="2800" i="1" dirty="0"/>
              <a:t> </a:t>
            </a:r>
            <a:r>
              <a:rPr lang="en-US" sz="2800" dirty="0"/>
              <a:t>will be very important as it is the organism that separates </a:t>
            </a:r>
            <a:r>
              <a:rPr lang="en-US" sz="2800" i="1" dirty="0" err="1"/>
              <a:t>Sodalis</a:t>
            </a:r>
            <a:r>
              <a:rPr lang="en-US" sz="2800" i="1" dirty="0"/>
              <a:t> </a:t>
            </a:r>
            <a:r>
              <a:rPr lang="en-US" sz="2800" dirty="0"/>
              <a:t>from </a:t>
            </a:r>
            <a:r>
              <a:rPr lang="en-US" sz="2800" i="1" dirty="0" err="1"/>
              <a:t>Wigglesworthia</a:t>
            </a:r>
            <a:endParaRPr lang="en-US" sz="2800" i="1" dirty="0"/>
          </a:p>
        </p:txBody>
      </p:sp>
      <p:sp>
        <p:nvSpPr>
          <p:cNvPr id="3" name="TextBox 2">
            <a:extLst>
              <a:ext uri="{FF2B5EF4-FFF2-40B4-BE49-F238E27FC236}">
                <a16:creationId xmlns:a16="http://schemas.microsoft.com/office/drawing/2014/main" id="{68072506-F125-4446-A202-D8609A21F33D}"/>
              </a:ext>
            </a:extLst>
          </p:cNvPr>
          <p:cNvSpPr txBox="1"/>
          <p:nvPr/>
        </p:nvSpPr>
        <p:spPr>
          <a:xfrm>
            <a:off x="2866490" y="6380252"/>
            <a:ext cx="1232899" cy="261610"/>
          </a:xfrm>
          <a:prstGeom prst="rect">
            <a:avLst/>
          </a:prstGeom>
          <a:noFill/>
        </p:spPr>
        <p:txBody>
          <a:bodyPr wrap="square" rtlCol="0">
            <a:spAutoFit/>
          </a:bodyPr>
          <a:lstStyle/>
          <a:p>
            <a:r>
              <a:rPr lang="en-US" sz="1100" dirty="0" err="1"/>
              <a:t>Nikoh</a:t>
            </a:r>
            <a:r>
              <a:rPr lang="en-US" sz="1100" dirty="0"/>
              <a:t> et al 2011</a:t>
            </a:r>
          </a:p>
        </p:txBody>
      </p:sp>
      <p:grpSp>
        <p:nvGrpSpPr>
          <p:cNvPr id="5" name="Group 4">
            <a:extLst>
              <a:ext uri="{FF2B5EF4-FFF2-40B4-BE49-F238E27FC236}">
                <a16:creationId xmlns:a16="http://schemas.microsoft.com/office/drawing/2014/main" id="{AD5EC919-E198-7C4D-AA16-3B82B2A45C9B}"/>
              </a:ext>
            </a:extLst>
          </p:cNvPr>
          <p:cNvGrpSpPr/>
          <p:nvPr/>
        </p:nvGrpSpPr>
        <p:grpSpPr>
          <a:xfrm>
            <a:off x="2526632" y="1042219"/>
            <a:ext cx="7449575" cy="5220218"/>
            <a:chOff x="2526632" y="1042219"/>
            <a:chExt cx="7449575" cy="5220218"/>
          </a:xfrm>
        </p:grpSpPr>
        <p:grpSp>
          <p:nvGrpSpPr>
            <p:cNvPr id="8" name="Group 7">
              <a:extLst>
                <a:ext uri="{FF2B5EF4-FFF2-40B4-BE49-F238E27FC236}">
                  <a16:creationId xmlns:a16="http://schemas.microsoft.com/office/drawing/2014/main" id="{8EBE4667-68D9-40DE-BFC5-E906822E9DCF}"/>
                </a:ext>
              </a:extLst>
            </p:cNvPr>
            <p:cNvGrpSpPr/>
            <p:nvPr/>
          </p:nvGrpSpPr>
          <p:grpSpPr>
            <a:xfrm>
              <a:off x="2526632" y="1157037"/>
              <a:ext cx="7334250" cy="5105400"/>
              <a:chOff x="2526632" y="1157037"/>
              <a:chExt cx="7334250" cy="5105400"/>
            </a:xfrm>
          </p:grpSpPr>
          <p:pic>
            <p:nvPicPr>
              <p:cNvPr id="6" name="New picture">
                <a:extLst>
                  <a:ext uri="{FF2B5EF4-FFF2-40B4-BE49-F238E27FC236}">
                    <a16:creationId xmlns:a16="http://schemas.microsoft.com/office/drawing/2014/main" id="{9F4A73E6-F0A1-4B03-8E7B-8EA6065FDBE6}"/>
                  </a:ext>
                </a:extLst>
              </p:cNvPr>
              <p:cNvPicPr/>
              <p:nvPr/>
            </p:nvPicPr>
            <p:blipFill>
              <a:blip r:embed="rId3"/>
              <a:stretch>
                <a:fillRect/>
              </a:stretch>
            </p:blipFill>
            <p:spPr>
              <a:xfrm>
                <a:off x="2526632" y="1157037"/>
                <a:ext cx="7334250" cy="5105400"/>
              </a:xfrm>
              <a:prstGeom prst="rect">
                <a:avLst/>
              </a:prstGeom>
            </p:spPr>
          </p:pic>
          <p:sp>
            <p:nvSpPr>
              <p:cNvPr id="7" name="TextBox 6">
                <a:extLst>
                  <a:ext uri="{FF2B5EF4-FFF2-40B4-BE49-F238E27FC236}">
                    <a16:creationId xmlns:a16="http://schemas.microsoft.com/office/drawing/2014/main" id="{6CE3B596-8851-4988-9768-FECD2B9DC710}"/>
                  </a:ext>
                </a:extLst>
              </p:cNvPr>
              <p:cNvSpPr txBox="1"/>
              <p:nvPr/>
            </p:nvSpPr>
            <p:spPr>
              <a:xfrm>
                <a:off x="6412831" y="2526632"/>
                <a:ext cx="2165685" cy="276999"/>
              </a:xfrm>
              <a:prstGeom prst="rect">
                <a:avLst/>
              </a:prstGeom>
              <a:solidFill>
                <a:schemeClr val="bg1"/>
              </a:solidFill>
            </p:spPr>
            <p:txBody>
              <a:bodyPr wrap="square" rtlCol="0">
                <a:spAutoFit/>
              </a:bodyPr>
              <a:lstStyle/>
              <a:p>
                <a:r>
                  <a:rPr lang="en-US" sz="1200" i="1" dirty="0" err="1">
                    <a:latin typeface="Arial" panose="020B0604020202020204" pitchFamily="34" charset="0"/>
                    <a:cs typeface="Arial" panose="020B0604020202020204" pitchFamily="34" charset="0"/>
                  </a:rPr>
                  <a:t>Ishikawaella</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capsulata</a:t>
                </a:r>
                <a:endParaRPr lang="en-US" sz="1200" i="1" dirty="0">
                  <a:latin typeface="Arial" panose="020B0604020202020204" pitchFamily="34" charset="0"/>
                  <a:cs typeface="Arial" panose="020B0604020202020204" pitchFamily="34" charset="0"/>
                </a:endParaRPr>
              </a:p>
            </p:txBody>
          </p:sp>
        </p:grpSp>
        <p:sp>
          <p:nvSpPr>
            <p:cNvPr id="2" name="Rectangle 1">
              <a:extLst>
                <a:ext uri="{FF2B5EF4-FFF2-40B4-BE49-F238E27FC236}">
                  <a16:creationId xmlns:a16="http://schemas.microsoft.com/office/drawing/2014/main" id="{1ACE58F2-9B4A-3046-9BAC-E4A05429B540}"/>
                </a:ext>
              </a:extLst>
            </p:cNvPr>
            <p:cNvSpPr/>
            <p:nvPr/>
          </p:nvSpPr>
          <p:spPr>
            <a:xfrm>
              <a:off x="7551174" y="1042219"/>
              <a:ext cx="1868129" cy="2753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F9C950-1EFD-A549-8596-A4E693E759A0}"/>
                </a:ext>
              </a:extLst>
            </p:cNvPr>
            <p:cNvSpPr/>
            <p:nvPr/>
          </p:nvSpPr>
          <p:spPr>
            <a:xfrm>
              <a:off x="4777912" y="3156155"/>
              <a:ext cx="2419301" cy="2321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2CA048-C661-0449-91A1-365B46DD4B6D}"/>
                </a:ext>
              </a:extLst>
            </p:cNvPr>
            <p:cNvSpPr/>
            <p:nvPr/>
          </p:nvSpPr>
          <p:spPr>
            <a:xfrm>
              <a:off x="5845996" y="1740711"/>
              <a:ext cx="4130211" cy="78592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7091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1C3B6D-AC74-4E45-9EC5-A7FF5300DBDB}"/>
              </a:ext>
            </a:extLst>
          </p:cNvPr>
          <p:cNvPicPr>
            <a:picLocks noChangeAspect="1"/>
          </p:cNvPicPr>
          <p:nvPr/>
        </p:nvPicPr>
        <p:blipFill>
          <a:blip r:embed="rId3"/>
          <a:stretch>
            <a:fillRect/>
          </a:stretch>
        </p:blipFill>
        <p:spPr>
          <a:xfrm>
            <a:off x="6717376" y="1101213"/>
            <a:ext cx="5107737" cy="5756787"/>
          </a:xfrm>
          <a:prstGeom prst="rect">
            <a:avLst/>
          </a:prstGeom>
        </p:spPr>
      </p:pic>
      <p:pic>
        <p:nvPicPr>
          <p:cNvPr id="15" name="Picture 14">
            <a:extLst>
              <a:ext uri="{FF2B5EF4-FFF2-40B4-BE49-F238E27FC236}">
                <a16:creationId xmlns:a16="http://schemas.microsoft.com/office/drawing/2014/main" id="{27FBB0E3-37A7-0945-A9D7-097FA8D3A72E}"/>
              </a:ext>
            </a:extLst>
          </p:cNvPr>
          <p:cNvPicPr>
            <a:picLocks noChangeAspect="1"/>
          </p:cNvPicPr>
          <p:nvPr/>
        </p:nvPicPr>
        <p:blipFill>
          <a:blip r:embed="rId4"/>
          <a:stretch>
            <a:fillRect/>
          </a:stretch>
        </p:blipFill>
        <p:spPr>
          <a:xfrm>
            <a:off x="742127" y="1091381"/>
            <a:ext cx="5070112" cy="5756787"/>
          </a:xfrm>
          <a:prstGeom prst="rect">
            <a:avLst/>
          </a:prstGeom>
        </p:spPr>
      </p:pic>
      <p:cxnSp>
        <p:nvCxnSpPr>
          <p:cNvPr id="17" name="Straight Connector 16">
            <a:extLst>
              <a:ext uri="{FF2B5EF4-FFF2-40B4-BE49-F238E27FC236}">
                <a16:creationId xmlns:a16="http://schemas.microsoft.com/office/drawing/2014/main" id="{875E1F0D-F51D-E644-A4AE-A60B51E178F0}"/>
              </a:ext>
            </a:extLst>
          </p:cNvPr>
          <p:cNvCxnSpPr>
            <a:cxnSpLocks/>
          </p:cNvCxnSpPr>
          <p:nvPr/>
        </p:nvCxnSpPr>
        <p:spPr>
          <a:xfrm>
            <a:off x="6205529" y="1091381"/>
            <a:ext cx="0" cy="5756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45F9EBE-EBF1-844F-9D14-E1943A354946}"/>
              </a:ext>
            </a:extLst>
          </p:cNvPr>
          <p:cNvSpPr txBox="1"/>
          <p:nvPr/>
        </p:nvSpPr>
        <p:spPr>
          <a:xfrm>
            <a:off x="955497" y="234205"/>
            <a:ext cx="10674407" cy="584775"/>
          </a:xfrm>
          <a:prstGeom prst="rect">
            <a:avLst/>
          </a:prstGeom>
          <a:noFill/>
        </p:spPr>
        <p:txBody>
          <a:bodyPr wrap="square" rtlCol="0">
            <a:spAutoFit/>
          </a:bodyPr>
          <a:lstStyle/>
          <a:p>
            <a:r>
              <a:rPr lang="en-US" sz="3200" dirty="0"/>
              <a:t>Well conserved within </a:t>
            </a:r>
            <a:r>
              <a:rPr lang="en-US" sz="3200" i="1" dirty="0" err="1"/>
              <a:t>Buchnera</a:t>
            </a:r>
            <a:r>
              <a:rPr lang="en-US" sz="3200" i="1" dirty="0"/>
              <a:t>, </a:t>
            </a:r>
            <a:r>
              <a:rPr lang="en-US" sz="3200" i="1" dirty="0" err="1"/>
              <a:t>Wigglesworthia</a:t>
            </a:r>
            <a:r>
              <a:rPr lang="en-US" sz="3200" i="1" dirty="0"/>
              <a:t>, </a:t>
            </a:r>
            <a:r>
              <a:rPr lang="en-US" sz="3200" dirty="0"/>
              <a:t>and</a:t>
            </a:r>
            <a:r>
              <a:rPr lang="en-US" sz="3200" i="1" dirty="0"/>
              <a:t> </a:t>
            </a:r>
            <a:r>
              <a:rPr lang="en-US" sz="3200" i="1" dirty="0" err="1"/>
              <a:t>Sodalis</a:t>
            </a:r>
            <a:endParaRPr lang="en-US" sz="3200" dirty="0"/>
          </a:p>
        </p:txBody>
      </p:sp>
      <p:sp>
        <p:nvSpPr>
          <p:cNvPr id="2" name="TextBox 1">
            <a:extLst>
              <a:ext uri="{FF2B5EF4-FFF2-40B4-BE49-F238E27FC236}">
                <a16:creationId xmlns:a16="http://schemas.microsoft.com/office/drawing/2014/main" id="{AEB89DC5-9F8A-D04C-B6EA-669132A45245}"/>
              </a:ext>
            </a:extLst>
          </p:cNvPr>
          <p:cNvSpPr txBox="1"/>
          <p:nvPr/>
        </p:nvSpPr>
        <p:spPr>
          <a:xfrm>
            <a:off x="2490301" y="6472719"/>
            <a:ext cx="1454975" cy="369332"/>
          </a:xfrm>
          <a:prstGeom prst="rect">
            <a:avLst/>
          </a:prstGeom>
          <a:noFill/>
        </p:spPr>
        <p:txBody>
          <a:bodyPr wrap="square" rtlCol="0">
            <a:spAutoFit/>
          </a:bodyPr>
          <a:lstStyle/>
          <a:p>
            <a:r>
              <a:rPr lang="en-US" dirty="0"/>
              <a:t>External view</a:t>
            </a:r>
          </a:p>
        </p:txBody>
      </p:sp>
      <p:sp>
        <p:nvSpPr>
          <p:cNvPr id="4" name="TextBox 3">
            <a:extLst>
              <a:ext uri="{FF2B5EF4-FFF2-40B4-BE49-F238E27FC236}">
                <a16:creationId xmlns:a16="http://schemas.microsoft.com/office/drawing/2014/main" id="{4719DC9B-5912-1049-A67F-B576D56CE2DC}"/>
              </a:ext>
            </a:extLst>
          </p:cNvPr>
          <p:cNvSpPr txBox="1"/>
          <p:nvPr/>
        </p:nvSpPr>
        <p:spPr>
          <a:xfrm>
            <a:off x="8584339" y="6488668"/>
            <a:ext cx="1428108" cy="369332"/>
          </a:xfrm>
          <a:prstGeom prst="rect">
            <a:avLst/>
          </a:prstGeom>
          <a:noFill/>
        </p:spPr>
        <p:txBody>
          <a:bodyPr wrap="square" rtlCol="0">
            <a:spAutoFit/>
          </a:bodyPr>
          <a:lstStyle/>
          <a:p>
            <a:r>
              <a:rPr lang="en-US" dirty="0"/>
              <a:t>Cross-section</a:t>
            </a:r>
          </a:p>
        </p:txBody>
      </p:sp>
    </p:spTree>
    <p:extLst>
      <p:ext uri="{BB962C8B-B14F-4D97-AF65-F5344CB8AC3E}">
        <p14:creationId xmlns:p14="http://schemas.microsoft.com/office/powerpoint/2010/main" val="348825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4966-82AE-B94D-B424-632DC5B339F0}"/>
              </a:ext>
            </a:extLst>
          </p:cNvPr>
          <p:cNvSpPr>
            <a:spLocks noGrp="1"/>
          </p:cNvSpPr>
          <p:nvPr>
            <p:ph type="title"/>
          </p:nvPr>
        </p:nvSpPr>
        <p:spPr/>
        <p:txBody>
          <a:bodyPr/>
          <a:lstStyle/>
          <a:p>
            <a:r>
              <a:rPr lang="en-US" sz="5400" u="sng" dirty="0"/>
              <a:t>Overview</a:t>
            </a:r>
            <a:endParaRPr lang="en-US" u="sng" dirty="0"/>
          </a:p>
        </p:txBody>
      </p:sp>
      <p:sp>
        <p:nvSpPr>
          <p:cNvPr id="3" name="Content Placeholder 2">
            <a:extLst>
              <a:ext uri="{FF2B5EF4-FFF2-40B4-BE49-F238E27FC236}">
                <a16:creationId xmlns:a16="http://schemas.microsoft.com/office/drawing/2014/main" id="{D4EBC7E2-9753-E440-8FC6-A5D42120DD2E}"/>
              </a:ext>
            </a:extLst>
          </p:cNvPr>
          <p:cNvSpPr>
            <a:spLocks noGrp="1"/>
          </p:cNvSpPr>
          <p:nvPr>
            <p:ph idx="1"/>
          </p:nvPr>
        </p:nvSpPr>
        <p:spPr/>
        <p:txBody>
          <a:bodyPr/>
          <a:lstStyle/>
          <a:p>
            <a:r>
              <a:rPr lang="en-US" sz="3600" dirty="0"/>
              <a:t>Broad Evolutionary Concepts</a:t>
            </a:r>
          </a:p>
          <a:p>
            <a:r>
              <a:rPr lang="en-US" sz="3600" dirty="0"/>
              <a:t>Microbial Genetics and Evolution</a:t>
            </a:r>
          </a:p>
          <a:p>
            <a:r>
              <a:rPr lang="en-US" sz="3600" dirty="0"/>
              <a:t>Model System</a:t>
            </a:r>
          </a:p>
          <a:p>
            <a:r>
              <a:rPr lang="en-US" sz="3600" dirty="0"/>
              <a:t>My Project</a:t>
            </a:r>
          </a:p>
          <a:p>
            <a:endParaRPr lang="en-US" dirty="0"/>
          </a:p>
        </p:txBody>
      </p:sp>
    </p:spTree>
    <p:extLst>
      <p:ext uri="{BB962C8B-B14F-4D97-AF65-F5344CB8AC3E}">
        <p14:creationId xmlns:p14="http://schemas.microsoft.com/office/powerpoint/2010/main" val="6159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38A5BA-18ED-0445-95FC-612EDC6C6E29}"/>
              </a:ext>
            </a:extLst>
          </p:cNvPr>
          <p:cNvPicPr>
            <a:picLocks noChangeAspect="1"/>
          </p:cNvPicPr>
          <p:nvPr/>
        </p:nvPicPr>
        <p:blipFill rotWithShape="1">
          <a:blip r:embed="rId3">
            <a:extLst>
              <a:ext uri="{28A0092B-C50C-407E-A947-70E740481C1C}">
                <a14:useLocalDpi xmlns:a14="http://schemas.microsoft.com/office/drawing/2010/main" val="0"/>
              </a:ext>
            </a:extLst>
          </a:blip>
          <a:srcRect t="20225"/>
          <a:stretch/>
        </p:blipFill>
        <p:spPr>
          <a:xfrm>
            <a:off x="380141" y="-277134"/>
            <a:ext cx="9030985" cy="7669299"/>
          </a:xfrm>
          <a:prstGeom prst="rect">
            <a:avLst/>
          </a:prstGeom>
        </p:spPr>
      </p:pic>
      <p:sp>
        <p:nvSpPr>
          <p:cNvPr id="3" name="TextBox 2">
            <a:extLst>
              <a:ext uri="{FF2B5EF4-FFF2-40B4-BE49-F238E27FC236}">
                <a16:creationId xmlns:a16="http://schemas.microsoft.com/office/drawing/2014/main" id="{85F82DC0-C8DA-BA4B-96DD-7A0DCF1934EE}"/>
              </a:ext>
            </a:extLst>
          </p:cNvPr>
          <p:cNvSpPr txBox="1"/>
          <p:nvPr/>
        </p:nvSpPr>
        <p:spPr>
          <a:xfrm>
            <a:off x="5599416" y="197949"/>
            <a:ext cx="6000108" cy="830997"/>
          </a:xfrm>
          <a:prstGeom prst="rect">
            <a:avLst/>
          </a:prstGeom>
          <a:noFill/>
        </p:spPr>
        <p:txBody>
          <a:bodyPr wrap="square" rtlCol="0">
            <a:spAutoFit/>
          </a:bodyPr>
          <a:lstStyle/>
          <a:p>
            <a:r>
              <a:rPr lang="en-US" sz="2400" dirty="0"/>
              <a:t>Expected phylogeny which would support hypothesis</a:t>
            </a:r>
          </a:p>
        </p:txBody>
      </p:sp>
    </p:spTree>
    <p:extLst>
      <p:ext uri="{BB962C8B-B14F-4D97-AF65-F5344CB8AC3E}">
        <p14:creationId xmlns:p14="http://schemas.microsoft.com/office/powerpoint/2010/main" val="21446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7FDD5-619E-4C86-85AD-185976E0363E}"/>
              </a:ext>
            </a:extLst>
          </p:cNvPr>
          <p:cNvPicPr>
            <a:picLocks noChangeAspect="1"/>
          </p:cNvPicPr>
          <p:nvPr/>
        </p:nvPicPr>
        <p:blipFill>
          <a:blip r:embed="rId2"/>
          <a:stretch>
            <a:fillRect/>
          </a:stretch>
        </p:blipFill>
        <p:spPr>
          <a:xfrm>
            <a:off x="5136878" y="-1232226"/>
            <a:ext cx="7487155" cy="6518029"/>
          </a:xfrm>
          <a:prstGeom prst="rect">
            <a:avLst/>
          </a:prstGeom>
        </p:spPr>
      </p:pic>
      <p:sp>
        <p:nvSpPr>
          <p:cNvPr id="5" name="TextBox 4">
            <a:extLst>
              <a:ext uri="{FF2B5EF4-FFF2-40B4-BE49-F238E27FC236}">
                <a16:creationId xmlns:a16="http://schemas.microsoft.com/office/drawing/2014/main" id="{4D77B2C0-0837-4BFE-A779-86191E1812EF}"/>
              </a:ext>
            </a:extLst>
          </p:cNvPr>
          <p:cNvSpPr txBox="1"/>
          <p:nvPr/>
        </p:nvSpPr>
        <p:spPr>
          <a:xfrm>
            <a:off x="730722" y="492369"/>
            <a:ext cx="2719754" cy="923330"/>
          </a:xfrm>
          <a:prstGeom prst="rect">
            <a:avLst/>
          </a:prstGeom>
          <a:noFill/>
        </p:spPr>
        <p:txBody>
          <a:bodyPr wrap="square" rtlCol="0">
            <a:spAutoFit/>
          </a:bodyPr>
          <a:lstStyle/>
          <a:p>
            <a:r>
              <a:rPr lang="en-US" dirty="0" err="1"/>
              <a:t>FlgI</a:t>
            </a:r>
            <a:r>
              <a:rPr lang="en-US" dirty="0"/>
              <a:t> </a:t>
            </a:r>
            <a:r>
              <a:rPr lang="en-US" dirty="0" err="1"/>
              <a:t>RAxML</a:t>
            </a:r>
            <a:r>
              <a:rPr lang="en-US" dirty="0"/>
              <a:t> protein tree. 1000 Bootstraps.</a:t>
            </a:r>
          </a:p>
          <a:p>
            <a:r>
              <a:rPr lang="en-US" dirty="0"/>
              <a:t>Blossum62</a:t>
            </a:r>
          </a:p>
        </p:txBody>
      </p:sp>
    </p:spTree>
    <p:extLst>
      <p:ext uri="{BB962C8B-B14F-4D97-AF65-F5344CB8AC3E}">
        <p14:creationId xmlns:p14="http://schemas.microsoft.com/office/powerpoint/2010/main" val="599562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9C295EF-7FC9-47CF-A3D5-BAE3261EF3C6}"/>
              </a:ext>
            </a:extLst>
          </p:cNvPr>
          <p:cNvPicPr>
            <a:picLocks noChangeAspect="1"/>
          </p:cNvPicPr>
          <p:nvPr/>
        </p:nvPicPr>
        <p:blipFill>
          <a:blip r:embed="rId2"/>
          <a:stretch>
            <a:fillRect/>
          </a:stretch>
        </p:blipFill>
        <p:spPr>
          <a:xfrm>
            <a:off x="25497944" y="29647662"/>
            <a:ext cx="7271369" cy="5067874"/>
          </a:xfrm>
          <a:prstGeom prst="rect">
            <a:avLst/>
          </a:prstGeom>
        </p:spPr>
      </p:pic>
      <p:pic>
        <p:nvPicPr>
          <p:cNvPr id="6" name="Picture 5">
            <a:extLst>
              <a:ext uri="{FF2B5EF4-FFF2-40B4-BE49-F238E27FC236}">
                <a16:creationId xmlns:a16="http://schemas.microsoft.com/office/drawing/2014/main" id="{C63DAE66-7832-4AE4-9EF5-1AD12E3D95FE}"/>
              </a:ext>
            </a:extLst>
          </p:cNvPr>
          <p:cNvPicPr>
            <a:picLocks noChangeAspect="1"/>
          </p:cNvPicPr>
          <p:nvPr/>
        </p:nvPicPr>
        <p:blipFill>
          <a:blip r:embed="rId3"/>
          <a:stretch>
            <a:fillRect/>
          </a:stretch>
        </p:blipFill>
        <p:spPr>
          <a:xfrm>
            <a:off x="5509846" y="18253"/>
            <a:ext cx="6670431" cy="6710793"/>
          </a:xfrm>
          <a:prstGeom prst="rect">
            <a:avLst/>
          </a:prstGeom>
        </p:spPr>
      </p:pic>
      <p:sp>
        <p:nvSpPr>
          <p:cNvPr id="7" name="TextBox 6">
            <a:extLst>
              <a:ext uri="{FF2B5EF4-FFF2-40B4-BE49-F238E27FC236}">
                <a16:creationId xmlns:a16="http://schemas.microsoft.com/office/drawing/2014/main" id="{3CC00F25-1D8D-4132-9380-B260A16384F8}"/>
              </a:ext>
            </a:extLst>
          </p:cNvPr>
          <p:cNvSpPr txBox="1"/>
          <p:nvPr/>
        </p:nvSpPr>
        <p:spPr>
          <a:xfrm>
            <a:off x="730722" y="492369"/>
            <a:ext cx="2719754" cy="923330"/>
          </a:xfrm>
          <a:prstGeom prst="rect">
            <a:avLst/>
          </a:prstGeom>
          <a:noFill/>
        </p:spPr>
        <p:txBody>
          <a:bodyPr wrap="square" rtlCol="0">
            <a:spAutoFit/>
          </a:bodyPr>
          <a:lstStyle/>
          <a:p>
            <a:r>
              <a:rPr lang="en-US" dirty="0" err="1"/>
              <a:t>FliF</a:t>
            </a:r>
            <a:r>
              <a:rPr lang="en-US" dirty="0"/>
              <a:t> </a:t>
            </a:r>
            <a:r>
              <a:rPr lang="en-US" dirty="0" err="1"/>
              <a:t>RAxML</a:t>
            </a:r>
            <a:r>
              <a:rPr lang="en-US" dirty="0"/>
              <a:t> protein tree. 1000 Bootstraps.</a:t>
            </a:r>
          </a:p>
          <a:p>
            <a:r>
              <a:rPr lang="en-US" dirty="0"/>
              <a:t>Blossum62</a:t>
            </a:r>
          </a:p>
        </p:txBody>
      </p:sp>
    </p:spTree>
    <p:extLst>
      <p:ext uri="{BB962C8B-B14F-4D97-AF65-F5344CB8AC3E}">
        <p14:creationId xmlns:p14="http://schemas.microsoft.com/office/powerpoint/2010/main" val="190321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6603-1436-A64F-AED4-42C52030ECEE}"/>
              </a:ext>
            </a:extLst>
          </p:cNvPr>
          <p:cNvSpPr>
            <a:spLocks noGrp="1"/>
          </p:cNvSpPr>
          <p:nvPr>
            <p:ph type="title"/>
          </p:nvPr>
        </p:nvSpPr>
        <p:spPr>
          <a:xfrm>
            <a:off x="5282201" y="354851"/>
            <a:ext cx="1627598" cy="1325563"/>
          </a:xfrm>
        </p:spPr>
        <p:txBody>
          <a:bodyPr/>
          <a:lstStyle/>
          <a:p>
            <a:r>
              <a:rPr lang="en-US" dirty="0"/>
              <a:t>Aim 2</a:t>
            </a:r>
          </a:p>
        </p:txBody>
      </p:sp>
      <p:sp>
        <p:nvSpPr>
          <p:cNvPr id="3" name="Content Placeholder 2">
            <a:extLst>
              <a:ext uri="{FF2B5EF4-FFF2-40B4-BE49-F238E27FC236}">
                <a16:creationId xmlns:a16="http://schemas.microsoft.com/office/drawing/2014/main" id="{B6B43D01-2412-DB45-B640-24D2BCD642E9}"/>
              </a:ext>
            </a:extLst>
          </p:cNvPr>
          <p:cNvSpPr>
            <a:spLocks noGrp="1"/>
          </p:cNvSpPr>
          <p:nvPr>
            <p:ph idx="1"/>
          </p:nvPr>
        </p:nvSpPr>
        <p:spPr>
          <a:xfrm>
            <a:off x="838200" y="1825625"/>
            <a:ext cx="10515600" cy="1020317"/>
          </a:xfrm>
        </p:spPr>
        <p:txBody>
          <a:bodyPr/>
          <a:lstStyle/>
          <a:p>
            <a:pPr marL="0" indent="0" algn="ctr">
              <a:buNone/>
            </a:pPr>
            <a:r>
              <a:rPr lang="en-US" dirty="0"/>
              <a:t>To discern host impact towards </a:t>
            </a:r>
            <a:r>
              <a:rPr lang="en-US" i="1" dirty="0" err="1"/>
              <a:t>Sodalis</a:t>
            </a:r>
            <a:r>
              <a:rPr lang="en-US" dirty="0"/>
              <a:t>-allied genomes relative to flagellar evolution.</a:t>
            </a:r>
          </a:p>
        </p:txBody>
      </p:sp>
      <p:sp>
        <p:nvSpPr>
          <p:cNvPr id="4" name="TextBox 3">
            <a:extLst>
              <a:ext uri="{FF2B5EF4-FFF2-40B4-BE49-F238E27FC236}">
                <a16:creationId xmlns:a16="http://schemas.microsoft.com/office/drawing/2014/main" id="{FEDBE985-661F-264B-9F31-CC00E0963873}"/>
              </a:ext>
            </a:extLst>
          </p:cNvPr>
          <p:cNvSpPr txBox="1"/>
          <p:nvPr/>
        </p:nvSpPr>
        <p:spPr>
          <a:xfrm>
            <a:off x="5823735" y="3626777"/>
            <a:ext cx="544530" cy="523220"/>
          </a:xfrm>
          <a:prstGeom prst="rect">
            <a:avLst/>
          </a:prstGeom>
          <a:noFill/>
        </p:spPr>
        <p:txBody>
          <a:bodyPr wrap="square" rtlCol="0">
            <a:spAutoFit/>
          </a:bodyPr>
          <a:lstStyle/>
          <a:p>
            <a:r>
              <a:rPr lang="en-US" sz="2800" dirty="0"/>
              <a:t>H</a:t>
            </a:r>
            <a:endParaRPr lang="en-US" dirty="0"/>
          </a:p>
        </p:txBody>
      </p:sp>
      <p:sp>
        <p:nvSpPr>
          <p:cNvPr id="5" name="TextBox 4">
            <a:extLst>
              <a:ext uri="{FF2B5EF4-FFF2-40B4-BE49-F238E27FC236}">
                <a16:creationId xmlns:a16="http://schemas.microsoft.com/office/drawing/2014/main" id="{BBD13F07-E1BF-BC40-95A2-B0D290DA8795}"/>
              </a:ext>
            </a:extLst>
          </p:cNvPr>
          <p:cNvSpPr txBox="1"/>
          <p:nvPr/>
        </p:nvSpPr>
        <p:spPr>
          <a:xfrm>
            <a:off x="1300750" y="4736387"/>
            <a:ext cx="9682323" cy="1815882"/>
          </a:xfrm>
          <a:prstGeom prst="rect">
            <a:avLst/>
          </a:prstGeom>
          <a:noFill/>
        </p:spPr>
        <p:txBody>
          <a:bodyPr wrap="square" rtlCol="0">
            <a:spAutoFit/>
          </a:bodyPr>
          <a:lstStyle/>
          <a:p>
            <a:pPr algn="ctr"/>
            <a:r>
              <a:rPr lang="en-US" sz="2800" dirty="0"/>
              <a:t>That organisms that have evolved from the same progenitor likely differ in genetic capabilities as a result of environmental conditions as opposed to genetic drift.</a:t>
            </a:r>
          </a:p>
          <a:p>
            <a:endParaRPr lang="en-US" sz="2800" dirty="0"/>
          </a:p>
        </p:txBody>
      </p:sp>
    </p:spTree>
    <p:extLst>
      <p:ext uri="{BB962C8B-B14F-4D97-AF65-F5344CB8AC3E}">
        <p14:creationId xmlns:p14="http://schemas.microsoft.com/office/powerpoint/2010/main" val="6733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CAAB28-2A9C-F64F-95E7-D225CE132655}"/>
              </a:ext>
            </a:extLst>
          </p:cNvPr>
          <p:cNvPicPr>
            <a:picLocks noChangeAspect="1"/>
          </p:cNvPicPr>
          <p:nvPr/>
        </p:nvPicPr>
        <p:blipFill rotWithShape="1">
          <a:blip r:embed="rId3"/>
          <a:srcRect l="3989" r="63163" b="86291"/>
          <a:stretch/>
        </p:blipFill>
        <p:spPr>
          <a:xfrm>
            <a:off x="8486454" y="1272411"/>
            <a:ext cx="2157574" cy="926259"/>
          </a:xfrm>
          <a:prstGeom prst="rect">
            <a:avLst/>
          </a:prstGeom>
        </p:spPr>
      </p:pic>
      <p:pic>
        <p:nvPicPr>
          <p:cNvPr id="4" name="Picture 3">
            <a:extLst>
              <a:ext uri="{FF2B5EF4-FFF2-40B4-BE49-F238E27FC236}">
                <a16:creationId xmlns:a16="http://schemas.microsoft.com/office/drawing/2014/main" id="{F0D38878-BF2E-F94E-9DC5-DF34DB2B956E}"/>
              </a:ext>
            </a:extLst>
          </p:cNvPr>
          <p:cNvPicPr>
            <a:picLocks noChangeAspect="1"/>
          </p:cNvPicPr>
          <p:nvPr/>
        </p:nvPicPr>
        <p:blipFill rotWithShape="1">
          <a:blip r:embed="rId3"/>
          <a:srcRect t="41381"/>
          <a:stretch/>
        </p:blipFill>
        <p:spPr>
          <a:xfrm>
            <a:off x="637415" y="1181529"/>
            <a:ext cx="7664103" cy="5497089"/>
          </a:xfrm>
          <a:prstGeom prst="rect">
            <a:avLst/>
          </a:prstGeom>
        </p:spPr>
      </p:pic>
      <p:sp>
        <p:nvSpPr>
          <p:cNvPr id="3" name="TextBox 2">
            <a:extLst>
              <a:ext uri="{FF2B5EF4-FFF2-40B4-BE49-F238E27FC236}">
                <a16:creationId xmlns:a16="http://schemas.microsoft.com/office/drawing/2014/main" id="{804F6F4B-9770-7D4F-A599-3985E66E27B7}"/>
              </a:ext>
            </a:extLst>
          </p:cNvPr>
          <p:cNvSpPr txBox="1"/>
          <p:nvPr/>
        </p:nvSpPr>
        <p:spPr>
          <a:xfrm>
            <a:off x="1151562" y="179382"/>
            <a:ext cx="7149956" cy="954107"/>
          </a:xfrm>
          <a:prstGeom prst="rect">
            <a:avLst/>
          </a:prstGeom>
          <a:noFill/>
        </p:spPr>
        <p:txBody>
          <a:bodyPr wrap="square" rtlCol="0">
            <a:spAutoFit/>
          </a:bodyPr>
          <a:lstStyle/>
          <a:p>
            <a:r>
              <a:rPr lang="en-US" sz="2800" dirty="0"/>
              <a:t>Remember that well Conserved </a:t>
            </a:r>
            <a:r>
              <a:rPr lang="en-US" sz="2800" i="1" dirty="0" err="1"/>
              <a:t>fliE</a:t>
            </a:r>
            <a:r>
              <a:rPr lang="en-US" sz="2800" i="1" dirty="0"/>
              <a:t>-R </a:t>
            </a:r>
            <a:r>
              <a:rPr lang="en-US" sz="2800" dirty="0"/>
              <a:t>operon? Not so… </a:t>
            </a:r>
            <a:r>
              <a:rPr lang="en-US" sz="2800" i="1" dirty="0" err="1"/>
              <a:t>Sodalis</a:t>
            </a:r>
            <a:r>
              <a:rPr lang="en-US" sz="2800" i="1" dirty="0"/>
              <a:t>-</a:t>
            </a:r>
            <a:r>
              <a:rPr lang="en-US" sz="2800" dirty="0"/>
              <a:t>allied</a:t>
            </a:r>
            <a:r>
              <a:rPr lang="en-US" sz="2800" i="1" dirty="0"/>
              <a:t> </a:t>
            </a:r>
            <a:r>
              <a:rPr lang="en-US" sz="2800" dirty="0"/>
              <a:t>clade.</a:t>
            </a:r>
            <a:endParaRPr lang="en-US" sz="2800" i="1" dirty="0"/>
          </a:p>
        </p:txBody>
      </p:sp>
    </p:spTree>
    <p:extLst>
      <p:ext uri="{BB962C8B-B14F-4D97-AF65-F5344CB8AC3E}">
        <p14:creationId xmlns:p14="http://schemas.microsoft.com/office/powerpoint/2010/main" val="2156299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CA681-AADE-C94C-A411-77F4DACC917C}"/>
              </a:ext>
            </a:extLst>
          </p:cNvPr>
          <p:cNvPicPr>
            <a:picLocks noChangeAspect="1"/>
          </p:cNvPicPr>
          <p:nvPr/>
        </p:nvPicPr>
        <p:blipFill rotWithShape="1">
          <a:blip r:embed="rId3"/>
          <a:srcRect l="9240" r="66519" b="89321"/>
          <a:stretch/>
        </p:blipFill>
        <p:spPr>
          <a:xfrm>
            <a:off x="9350141" y="863028"/>
            <a:ext cx="2626613" cy="1591122"/>
          </a:xfrm>
          <a:prstGeom prst="rect">
            <a:avLst/>
          </a:prstGeom>
        </p:spPr>
      </p:pic>
      <p:pic>
        <p:nvPicPr>
          <p:cNvPr id="5" name="Picture 4">
            <a:extLst>
              <a:ext uri="{FF2B5EF4-FFF2-40B4-BE49-F238E27FC236}">
                <a16:creationId xmlns:a16="http://schemas.microsoft.com/office/drawing/2014/main" id="{724CE4F1-C4BD-8F45-88EE-1068817FBB6F}"/>
              </a:ext>
            </a:extLst>
          </p:cNvPr>
          <p:cNvPicPr>
            <a:picLocks noChangeAspect="1"/>
          </p:cNvPicPr>
          <p:nvPr/>
        </p:nvPicPr>
        <p:blipFill rotWithShape="1">
          <a:blip r:embed="rId3"/>
          <a:srcRect t="39874"/>
          <a:stretch/>
        </p:blipFill>
        <p:spPr>
          <a:xfrm>
            <a:off x="109361" y="700716"/>
            <a:ext cx="8050880" cy="5804899"/>
          </a:xfrm>
          <a:prstGeom prst="rect">
            <a:avLst/>
          </a:prstGeom>
        </p:spPr>
      </p:pic>
      <p:sp>
        <p:nvSpPr>
          <p:cNvPr id="3" name="TextBox 2">
            <a:extLst>
              <a:ext uri="{FF2B5EF4-FFF2-40B4-BE49-F238E27FC236}">
                <a16:creationId xmlns:a16="http://schemas.microsoft.com/office/drawing/2014/main" id="{21886046-41E2-314D-9432-876DFC814E03}"/>
              </a:ext>
            </a:extLst>
          </p:cNvPr>
          <p:cNvSpPr txBox="1"/>
          <p:nvPr/>
        </p:nvSpPr>
        <p:spPr>
          <a:xfrm>
            <a:off x="1623975" y="239051"/>
            <a:ext cx="7726166" cy="461665"/>
          </a:xfrm>
          <a:prstGeom prst="rect">
            <a:avLst/>
          </a:prstGeom>
          <a:noFill/>
        </p:spPr>
        <p:txBody>
          <a:bodyPr wrap="square" rtlCol="0">
            <a:spAutoFit/>
          </a:bodyPr>
          <a:lstStyle/>
          <a:p>
            <a:r>
              <a:rPr lang="en-US" sz="2400" dirty="0"/>
              <a:t>Differences between </a:t>
            </a:r>
            <a:r>
              <a:rPr lang="en-US" sz="2400" i="1" dirty="0" err="1"/>
              <a:t>Sodalis</a:t>
            </a:r>
            <a:r>
              <a:rPr lang="en-US" sz="2400" i="1" dirty="0"/>
              <a:t>-</a:t>
            </a:r>
            <a:r>
              <a:rPr lang="en-US" sz="2400" dirty="0"/>
              <a:t>allied species flagellar pathway</a:t>
            </a:r>
          </a:p>
        </p:txBody>
      </p:sp>
    </p:spTree>
    <p:extLst>
      <p:ext uri="{BB962C8B-B14F-4D97-AF65-F5344CB8AC3E}">
        <p14:creationId xmlns:p14="http://schemas.microsoft.com/office/powerpoint/2010/main" val="340826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7A214-0604-324F-A011-676371F104BD}"/>
              </a:ext>
            </a:extLst>
          </p:cNvPr>
          <p:cNvSpPr>
            <a:spLocks noGrp="1"/>
          </p:cNvSpPr>
          <p:nvPr>
            <p:ph type="title"/>
          </p:nvPr>
        </p:nvSpPr>
        <p:spPr/>
        <p:txBody>
          <a:bodyPr/>
          <a:lstStyle/>
          <a:p>
            <a:r>
              <a:rPr lang="en-US" dirty="0"/>
              <a:t>Like Darwin, we will look at selection: </a:t>
            </a:r>
            <a:br>
              <a:rPr lang="en-US" dirty="0"/>
            </a:br>
            <a:r>
              <a:rPr lang="en-US" dirty="0"/>
              <a:t>Using 2 Approaches</a:t>
            </a:r>
          </a:p>
        </p:txBody>
      </p:sp>
      <p:sp>
        <p:nvSpPr>
          <p:cNvPr id="3" name="Content Placeholder 2">
            <a:extLst>
              <a:ext uri="{FF2B5EF4-FFF2-40B4-BE49-F238E27FC236}">
                <a16:creationId xmlns:a16="http://schemas.microsoft.com/office/drawing/2014/main" id="{C5FCBB9D-90DE-1344-81BF-1EDDCB4018D1}"/>
              </a:ext>
            </a:extLst>
          </p:cNvPr>
          <p:cNvSpPr>
            <a:spLocks noGrp="1"/>
          </p:cNvSpPr>
          <p:nvPr>
            <p:ph idx="1"/>
          </p:nvPr>
        </p:nvSpPr>
        <p:spPr>
          <a:xfrm>
            <a:off x="838200" y="1825625"/>
            <a:ext cx="1925548" cy="1975813"/>
          </a:xfrm>
        </p:spPr>
        <p:txBody>
          <a:bodyPr>
            <a:normAutofit/>
          </a:bodyPr>
          <a:lstStyle/>
          <a:p>
            <a:r>
              <a:rPr lang="en-US" sz="4000" dirty="0"/>
              <a:t>+/- </a:t>
            </a:r>
          </a:p>
          <a:p>
            <a:r>
              <a:rPr lang="en-US" sz="4000" dirty="0" err="1"/>
              <a:t>dN</a:t>
            </a:r>
            <a:r>
              <a:rPr lang="en-US" sz="4000" dirty="0"/>
              <a:t>/</a:t>
            </a:r>
            <a:r>
              <a:rPr lang="en-US" sz="4000" dirty="0" err="1"/>
              <a:t>dS</a:t>
            </a:r>
            <a:endParaRPr lang="en-US" sz="4000" dirty="0"/>
          </a:p>
        </p:txBody>
      </p:sp>
      <p:pic>
        <p:nvPicPr>
          <p:cNvPr id="4" name="Picture 6" descr="Image result for Darwins finches">
            <a:extLst>
              <a:ext uri="{FF2B5EF4-FFF2-40B4-BE49-F238E27FC236}">
                <a16:creationId xmlns:a16="http://schemas.microsoft.com/office/drawing/2014/main" id="{CB5700BC-D57C-B940-985E-8F2278B89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602" y="2409878"/>
            <a:ext cx="8844256" cy="41244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5271265-5D0F-B34E-897D-2D6605F21A3A}"/>
              </a:ext>
            </a:extLst>
          </p:cNvPr>
          <p:cNvSpPr/>
          <p:nvPr/>
        </p:nvSpPr>
        <p:spPr>
          <a:xfrm>
            <a:off x="5811748" y="6482991"/>
            <a:ext cx="3661025" cy="230832"/>
          </a:xfrm>
          <a:prstGeom prst="rect">
            <a:avLst/>
          </a:prstGeom>
        </p:spPr>
        <p:txBody>
          <a:bodyPr wrap="square">
            <a:spAutoFit/>
          </a:bodyPr>
          <a:lstStyle/>
          <a:p>
            <a:r>
              <a:rPr lang="en-US" sz="900" dirty="0">
                <a:hlinkClick r:id="rId3"/>
              </a:rPr>
              <a:t>https://www.mun.ca/biology/scarr/Adap</a:t>
            </a:r>
            <a:r>
              <a:rPr lang="en-US" sz="900" dirty="0">
                <a:hlinkClick r:id="rId3"/>
              </a:rPr>
              <a:t>t</a:t>
            </a:r>
            <a:r>
              <a:rPr lang="en-US" sz="900" dirty="0">
                <a:hlinkClick r:id="rId3"/>
              </a:rPr>
              <a:t>ation_in_Darwins_Finches.html</a:t>
            </a:r>
            <a:endParaRPr lang="en-US" sz="900" dirty="0"/>
          </a:p>
        </p:txBody>
      </p:sp>
    </p:spTree>
    <p:extLst>
      <p:ext uri="{BB962C8B-B14F-4D97-AF65-F5344CB8AC3E}">
        <p14:creationId xmlns:p14="http://schemas.microsoft.com/office/powerpoint/2010/main" val="2545117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43D6-A625-3D4D-BD63-F5D517D80336}"/>
              </a:ext>
            </a:extLst>
          </p:cNvPr>
          <p:cNvSpPr>
            <a:spLocks noGrp="1"/>
          </p:cNvSpPr>
          <p:nvPr>
            <p:ph type="title"/>
          </p:nvPr>
        </p:nvSpPr>
        <p:spPr>
          <a:xfrm>
            <a:off x="4753082" y="416496"/>
            <a:ext cx="2685836" cy="1325563"/>
          </a:xfrm>
        </p:spPr>
        <p:txBody>
          <a:bodyPr/>
          <a:lstStyle/>
          <a:p>
            <a:r>
              <a:rPr lang="en-US" dirty="0"/>
              <a:t>Conclusion</a:t>
            </a:r>
          </a:p>
        </p:txBody>
      </p:sp>
      <p:sp>
        <p:nvSpPr>
          <p:cNvPr id="3" name="Content Placeholder 2">
            <a:extLst>
              <a:ext uri="{FF2B5EF4-FFF2-40B4-BE49-F238E27FC236}">
                <a16:creationId xmlns:a16="http://schemas.microsoft.com/office/drawing/2014/main" id="{16710D1B-CEAE-2444-90D8-1E47F8C315B1}"/>
              </a:ext>
            </a:extLst>
          </p:cNvPr>
          <p:cNvSpPr>
            <a:spLocks noGrp="1"/>
          </p:cNvSpPr>
          <p:nvPr>
            <p:ph idx="1"/>
          </p:nvPr>
        </p:nvSpPr>
        <p:spPr/>
        <p:txBody>
          <a:bodyPr>
            <a:normAutofit/>
          </a:bodyPr>
          <a:lstStyle/>
          <a:p>
            <a:r>
              <a:rPr lang="en-US" sz="3200" dirty="0"/>
              <a:t>2 Parts to my project</a:t>
            </a:r>
          </a:p>
          <a:p>
            <a:pPr lvl="1"/>
            <a:r>
              <a:rPr lang="en-US" sz="2800" dirty="0"/>
              <a:t>Within host comparison</a:t>
            </a:r>
          </a:p>
          <a:p>
            <a:pPr lvl="1"/>
            <a:r>
              <a:rPr lang="en-US" sz="2800" dirty="0"/>
              <a:t>Between host comparison</a:t>
            </a:r>
          </a:p>
          <a:p>
            <a:r>
              <a:rPr lang="en-US" sz="3200" dirty="0"/>
              <a:t>Show that the host filter plays a trackable role in selection and conservation of molecular tools within endosymbionts</a:t>
            </a:r>
          </a:p>
        </p:txBody>
      </p:sp>
    </p:spTree>
    <p:extLst>
      <p:ext uri="{BB962C8B-B14F-4D97-AF65-F5344CB8AC3E}">
        <p14:creationId xmlns:p14="http://schemas.microsoft.com/office/powerpoint/2010/main" val="516832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98AC2-C45C-A143-B3A8-19AA577583C3}"/>
              </a:ext>
            </a:extLst>
          </p:cNvPr>
          <p:cNvSpPr>
            <a:spLocks noGrp="1"/>
          </p:cNvSpPr>
          <p:nvPr>
            <p:ph type="title"/>
          </p:nvPr>
        </p:nvSpPr>
        <p:spPr>
          <a:xfrm>
            <a:off x="4485526" y="500062"/>
            <a:ext cx="2726933" cy="1325563"/>
          </a:xfrm>
        </p:spPr>
        <p:txBody>
          <a:bodyPr/>
          <a:lstStyle/>
          <a:p>
            <a:r>
              <a:rPr lang="en-US" dirty="0"/>
              <a:t>Thank you</a:t>
            </a:r>
          </a:p>
        </p:txBody>
      </p:sp>
      <p:sp>
        <p:nvSpPr>
          <p:cNvPr id="3" name="Content Placeholder 2">
            <a:extLst>
              <a:ext uri="{FF2B5EF4-FFF2-40B4-BE49-F238E27FC236}">
                <a16:creationId xmlns:a16="http://schemas.microsoft.com/office/drawing/2014/main" id="{B6FB114A-907C-C545-9469-9495C7AE14FF}"/>
              </a:ext>
            </a:extLst>
          </p:cNvPr>
          <p:cNvSpPr>
            <a:spLocks noGrp="1"/>
          </p:cNvSpPr>
          <p:nvPr>
            <p:ph idx="1"/>
          </p:nvPr>
        </p:nvSpPr>
        <p:spPr/>
        <p:txBody>
          <a:bodyPr/>
          <a:lstStyle/>
          <a:p>
            <a:r>
              <a:rPr lang="en-US" dirty="0"/>
              <a:t>Rita Rio</a:t>
            </a:r>
          </a:p>
          <a:p>
            <a:r>
              <a:rPr lang="en-US" dirty="0"/>
              <a:t>Miguel Medina</a:t>
            </a:r>
          </a:p>
          <a:p>
            <a:r>
              <a:rPr lang="en-US" dirty="0"/>
              <a:t>Mason Lee</a:t>
            </a:r>
          </a:p>
          <a:p>
            <a:r>
              <a:rPr lang="en-US" dirty="0"/>
              <a:t>Noah Spencer</a:t>
            </a:r>
          </a:p>
          <a:p>
            <a:r>
              <a:rPr lang="en-US" dirty="0"/>
              <a:t>Ying Zhang</a:t>
            </a:r>
          </a:p>
          <a:p>
            <a:r>
              <a:rPr lang="en-US" dirty="0"/>
              <a:t>Tim Driscoll</a:t>
            </a:r>
          </a:p>
          <a:p>
            <a:r>
              <a:rPr lang="en-US" dirty="0"/>
              <a:t>Craig Barrett</a:t>
            </a:r>
          </a:p>
          <a:p>
            <a:r>
              <a:rPr lang="en-US" dirty="0"/>
              <a:t>All of my lab mates who have helped me to this point</a:t>
            </a:r>
          </a:p>
        </p:txBody>
      </p:sp>
    </p:spTree>
    <p:extLst>
      <p:ext uri="{BB962C8B-B14F-4D97-AF65-F5344CB8AC3E}">
        <p14:creationId xmlns:p14="http://schemas.microsoft.com/office/powerpoint/2010/main" val="268671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07B8-ACDC-E74F-B391-3B291166F8AB}"/>
              </a:ext>
            </a:extLst>
          </p:cNvPr>
          <p:cNvSpPr>
            <a:spLocks noGrp="1"/>
          </p:cNvSpPr>
          <p:nvPr>
            <p:ph type="title"/>
          </p:nvPr>
        </p:nvSpPr>
        <p:spPr>
          <a:xfrm>
            <a:off x="4973976" y="375399"/>
            <a:ext cx="2244047" cy="1325563"/>
          </a:xfrm>
        </p:spPr>
        <p:txBody>
          <a:bodyPr/>
          <a:lstStyle/>
          <a:p>
            <a:r>
              <a:rPr lang="en-US" dirty="0"/>
              <a:t>Citations</a:t>
            </a:r>
          </a:p>
        </p:txBody>
      </p:sp>
      <p:sp>
        <p:nvSpPr>
          <p:cNvPr id="3" name="Content Placeholder 2">
            <a:extLst>
              <a:ext uri="{FF2B5EF4-FFF2-40B4-BE49-F238E27FC236}">
                <a16:creationId xmlns:a16="http://schemas.microsoft.com/office/drawing/2014/main" id="{85D1F5E4-6A09-584E-97B2-CCB4D2CED4DF}"/>
              </a:ext>
            </a:extLst>
          </p:cNvPr>
          <p:cNvSpPr>
            <a:spLocks noGrp="1"/>
          </p:cNvSpPr>
          <p:nvPr>
            <p:ph idx="1"/>
          </p:nvPr>
        </p:nvSpPr>
        <p:spPr/>
        <p:txBody>
          <a:bodyPr>
            <a:normAutofit/>
          </a:bodyPr>
          <a:lstStyle/>
          <a:p>
            <a:r>
              <a:rPr lang="en-US" sz="1400" dirty="0"/>
              <a:t>Paulk, Angelique Christine, Stefano Colella, Nicolas Parisot, Pierre </a:t>
            </a:r>
            <a:r>
              <a:rPr lang="en-US" sz="1400" dirty="0" err="1"/>
              <a:t>Simonet</a:t>
            </a:r>
            <a:r>
              <a:rPr lang="en-US" sz="1400" dirty="0"/>
              <a:t>, Karen </a:t>
            </a:r>
            <a:r>
              <a:rPr lang="en-US" sz="1400" dirty="0" err="1"/>
              <a:t>Gaget</a:t>
            </a:r>
            <a:r>
              <a:rPr lang="en-US" sz="1400" dirty="0"/>
              <a:t>, Gabrielle </a:t>
            </a:r>
            <a:r>
              <a:rPr lang="en-US" sz="1400" dirty="0" err="1"/>
              <a:t>Duport</a:t>
            </a:r>
            <a:r>
              <a:rPr lang="en-US" sz="1400" dirty="0"/>
              <a:t>, Patrice Baa-</a:t>
            </a:r>
            <a:r>
              <a:rPr lang="en-US" sz="1400" dirty="0" err="1"/>
              <a:t>puyoulet</a:t>
            </a:r>
            <a:r>
              <a:rPr lang="en-US" sz="1400" dirty="0"/>
              <a:t>, Yvan </a:t>
            </a:r>
            <a:r>
              <a:rPr lang="en-US" sz="1400" dirty="0" err="1"/>
              <a:t>Rahbé</a:t>
            </a:r>
            <a:r>
              <a:rPr lang="en-US" sz="1400" dirty="0"/>
              <a:t>, Hubert Charles, and Gérard </a:t>
            </a:r>
            <a:r>
              <a:rPr lang="en-US" sz="1400" dirty="0" err="1"/>
              <a:t>Febvay</a:t>
            </a:r>
            <a:r>
              <a:rPr lang="en-US" sz="1400" dirty="0"/>
              <a:t>. 2018. “Bacteriocyte Reprogramming to Cope With Nutritional Stress in a Phloem Sap Feeding Hemipteran , the Pea Aphid </a:t>
            </a:r>
            <a:r>
              <a:rPr lang="en-US" sz="1400" dirty="0" err="1"/>
              <a:t>Acyrthosiphon</a:t>
            </a:r>
            <a:r>
              <a:rPr lang="en-US" sz="1400" dirty="0"/>
              <a:t> </a:t>
            </a:r>
            <a:r>
              <a:rPr lang="en-US" sz="1400" dirty="0" err="1"/>
              <a:t>Pisum</a:t>
            </a:r>
            <a:r>
              <a:rPr lang="en-US" sz="1400" dirty="0"/>
              <a:t>” 9 (October): 1–18.</a:t>
            </a:r>
          </a:p>
          <a:p>
            <a:r>
              <a:rPr lang="en-US" sz="1400" dirty="0" err="1"/>
              <a:t>Kariithi</a:t>
            </a:r>
            <a:r>
              <a:rPr lang="en-US" sz="1400" dirty="0"/>
              <a:t>, Henry M, Irene K </a:t>
            </a:r>
            <a:r>
              <a:rPr lang="en-US" sz="1400" dirty="0" err="1"/>
              <a:t>Meki</a:t>
            </a:r>
            <a:r>
              <a:rPr lang="en-US" sz="1400" dirty="0"/>
              <a:t>, Daniela I Schneider, Linda De </a:t>
            </a:r>
            <a:r>
              <a:rPr lang="en-US" sz="1400" dirty="0" err="1"/>
              <a:t>Vooght</a:t>
            </a:r>
            <a:r>
              <a:rPr lang="en-US" sz="1400" dirty="0"/>
              <a:t>, </a:t>
            </a:r>
            <a:r>
              <a:rPr lang="en-US" sz="1400" dirty="0" err="1"/>
              <a:t>Fathiya</a:t>
            </a:r>
            <a:r>
              <a:rPr lang="en-US" sz="1400" dirty="0"/>
              <a:t> M Khamis, Anne Geiger, </a:t>
            </a:r>
            <a:r>
              <a:rPr lang="en-US" sz="1400" dirty="0" err="1"/>
              <a:t>Guler</a:t>
            </a:r>
            <a:r>
              <a:rPr lang="en-US" sz="1400" dirty="0"/>
              <a:t> </a:t>
            </a:r>
            <a:r>
              <a:rPr lang="en-US" sz="1400" dirty="0" err="1"/>
              <a:t>Demirba</a:t>
            </a:r>
            <a:r>
              <a:rPr lang="en-US" sz="1400" dirty="0"/>
              <a:t>, et al. 2018. “Enhancing Vector Refractoriness to Trypanosome Infection : Achievements , Challenges and Perspectives” 18 (</a:t>
            </a:r>
            <a:r>
              <a:rPr lang="en-US" sz="1400" dirty="0" err="1"/>
              <a:t>Suppl</a:t>
            </a:r>
            <a:r>
              <a:rPr lang="en-US" sz="1400" dirty="0"/>
              <a:t> 1): 3–15.</a:t>
            </a:r>
          </a:p>
          <a:p>
            <a:r>
              <a:rPr lang="en-US" sz="1400" dirty="0">
                <a:hlinkClick r:id="rId2"/>
              </a:rPr>
              <a:t>https://www.mun.ca/biology/scarr/Adaptation_in_Darwins_Finches.html</a:t>
            </a:r>
            <a:endParaRPr lang="en-US" sz="1400" dirty="0"/>
          </a:p>
          <a:p>
            <a:r>
              <a:rPr lang="en-US" sz="1400" dirty="0" err="1"/>
              <a:t>Nikoh</a:t>
            </a:r>
            <a:r>
              <a:rPr lang="en-US" sz="1400" dirty="0"/>
              <a:t>, N., Hosokawa, T., Moriyama, M., </a:t>
            </a:r>
            <a:r>
              <a:rPr lang="en-US" sz="1400" dirty="0" err="1"/>
              <a:t>Oshima</a:t>
            </a:r>
            <a:r>
              <a:rPr lang="en-US" sz="1400" dirty="0"/>
              <a:t>, K., Hattori, M., &amp; </a:t>
            </a:r>
            <a:r>
              <a:rPr lang="en-US" sz="1400" dirty="0" err="1"/>
              <a:t>Fukatsu</a:t>
            </a:r>
            <a:r>
              <a:rPr lang="en-US" sz="1400" dirty="0"/>
              <a:t>, T. (2014). Evolutionary origin of insect-Wolbachia nutritional mutualism. Proceedings of the National Academy of Sciences, 111(28), 10257–10262. https://</a:t>
            </a:r>
            <a:r>
              <a:rPr lang="en-US" sz="1400" dirty="0" err="1"/>
              <a:t>doi.org</a:t>
            </a:r>
            <a:r>
              <a:rPr lang="en-US" sz="1400" dirty="0"/>
              <a:t>/10.1073/pnas.1409284111</a:t>
            </a:r>
          </a:p>
          <a:p>
            <a:r>
              <a:rPr lang="en-US" sz="1400" dirty="0">
                <a:hlinkClick r:id="rId3"/>
              </a:rPr>
              <a:t>http://www.biologydiscussion.com/bacteria/the-diagram-of-bacterial-cell-microbiology/63872</a:t>
            </a:r>
            <a:endParaRPr lang="en-US" sz="1400" dirty="0"/>
          </a:p>
          <a:p>
            <a:r>
              <a:rPr lang="en-US" sz="1400" dirty="0" err="1"/>
              <a:t>Appelt</a:t>
            </a:r>
            <a:r>
              <a:rPr lang="en-US" sz="1400" dirty="0"/>
              <a:t>, Sandra, and Klaus </a:t>
            </a:r>
            <a:r>
              <a:rPr lang="en-US" sz="1400" dirty="0" err="1"/>
              <a:t>Heuner</a:t>
            </a:r>
            <a:r>
              <a:rPr lang="en-US" sz="1400" dirty="0"/>
              <a:t>. 2017. “The Flagellar Regulon of Legionella — A Review” 7 (October): 1–13.</a:t>
            </a:r>
          </a:p>
          <a:p>
            <a:r>
              <a:rPr lang="en-US" sz="1400" dirty="0" err="1"/>
              <a:t>Furuya</a:t>
            </a:r>
            <a:r>
              <a:rPr lang="en-US" sz="1400" dirty="0"/>
              <a:t>, E Yoko, and Franklin D Lowy. 2006. “Antimicrobial-Resistant Bacteria in the Community Setting” 4 .</a:t>
            </a:r>
          </a:p>
          <a:p>
            <a:r>
              <a:rPr lang="en-US" sz="1400" dirty="0" err="1"/>
              <a:t>Voordeckers</a:t>
            </a:r>
            <a:r>
              <a:rPr lang="en-US" sz="1400" dirty="0"/>
              <a:t>, Karin &amp; </a:t>
            </a:r>
            <a:r>
              <a:rPr lang="en-US" sz="1400" dirty="0" err="1"/>
              <a:t>Verstrepen</a:t>
            </a:r>
            <a:r>
              <a:rPr lang="en-US" sz="1400" dirty="0"/>
              <a:t>, Kevin. (2015). Experimental evolution of the model eukaryote Saccharomyces cerevisiae yields insight into the molecular mechanisms underlying adaptation. </a:t>
            </a:r>
          </a:p>
          <a:p>
            <a:endParaRPr lang="en-US" sz="1600" dirty="0"/>
          </a:p>
          <a:p>
            <a:endParaRPr lang="en-US" sz="1600" dirty="0"/>
          </a:p>
        </p:txBody>
      </p:sp>
    </p:spTree>
    <p:extLst>
      <p:ext uri="{BB962C8B-B14F-4D97-AF65-F5344CB8AC3E}">
        <p14:creationId xmlns:p14="http://schemas.microsoft.com/office/powerpoint/2010/main" val="82387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BD06-E989-B144-B20A-559044CB27E7}"/>
              </a:ext>
            </a:extLst>
          </p:cNvPr>
          <p:cNvSpPr>
            <a:spLocks noGrp="1"/>
          </p:cNvSpPr>
          <p:nvPr>
            <p:ph type="title"/>
          </p:nvPr>
        </p:nvSpPr>
        <p:spPr>
          <a:xfrm>
            <a:off x="1737963" y="365126"/>
            <a:ext cx="8804564" cy="1325563"/>
          </a:xfrm>
        </p:spPr>
        <p:txBody>
          <a:bodyPr/>
          <a:lstStyle/>
          <a:p>
            <a:r>
              <a:rPr lang="en-US" dirty="0"/>
              <a:t>Ecological Filters Help Drive Unique Adaptations Throughout a Community</a:t>
            </a:r>
          </a:p>
        </p:txBody>
      </p:sp>
      <p:pic>
        <p:nvPicPr>
          <p:cNvPr id="3" name="Picture 2">
            <a:extLst>
              <a:ext uri="{FF2B5EF4-FFF2-40B4-BE49-F238E27FC236}">
                <a16:creationId xmlns:a16="http://schemas.microsoft.com/office/drawing/2014/main" id="{D24C64BE-64C1-4EA0-BD2C-6B73B81F9EE0}"/>
              </a:ext>
            </a:extLst>
          </p:cNvPr>
          <p:cNvPicPr>
            <a:picLocks noChangeAspect="1"/>
          </p:cNvPicPr>
          <p:nvPr/>
        </p:nvPicPr>
        <p:blipFill rotWithShape="1">
          <a:blip r:embed="rId3"/>
          <a:srcRect l="12084" t="18120" r="51806" b="12649"/>
          <a:stretch/>
        </p:blipFill>
        <p:spPr>
          <a:xfrm>
            <a:off x="2828539" y="1868311"/>
            <a:ext cx="6534921" cy="4747846"/>
          </a:xfrm>
          <a:prstGeom prst="rect">
            <a:avLst/>
          </a:prstGeom>
        </p:spPr>
      </p:pic>
    </p:spTree>
    <p:extLst>
      <p:ext uri="{BB962C8B-B14F-4D97-AF65-F5344CB8AC3E}">
        <p14:creationId xmlns:p14="http://schemas.microsoft.com/office/powerpoint/2010/main" val="1872500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D064-780F-064A-AC9A-116D951E5F49}"/>
              </a:ext>
            </a:extLst>
          </p:cNvPr>
          <p:cNvSpPr>
            <a:spLocks noGrp="1"/>
          </p:cNvSpPr>
          <p:nvPr>
            <p:ph type="title"/>
          </p:nvPr>
        </p:nvSpPr>
        <p:spPr>
          <a:xfrm>
            <a:off x="2704290" y="1799617"/>
            <a:ext cx="6877456" cy="3424135"/>
          </a:xfrm>
        </p:spPr>
        <p:txBody>
          <a:bodyPr>
            <a:normAutofit fontScale="90000"/>
          </a:bodyPr>
          <a:lstStyle/>
          <a:p>
            <a:r>
              <a:rPr lang="en-US" sz="12500" dirty="0"/>
              <a:t>Questions?</a:t>
            </a:r>
          </a:p>
        </p:txBody>
      </p:sp>
    </p:spTree>
    <p:extLst>
      <p:ext uri="{BB962C8B-B14F-4D97-AF65-F5344CB8AC3E}">
        <p14:creationId xmlns:p14="http://schemas.microsoft.com/office/powerpoint/2010/main" val="237145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14656-CCAE-394D-BA13-93BC252E8783}"/>
              </a:ext>
            </a:extLst>
          </p:cNvPr>
          <p:cNvSpPr>
            <a:spLocks noGrp="1"/>
          </p:cNvSpPr>
          <p:nvPr>
            <p:ph type="title"/>
          </p:nvPr>
        </p:nvSpPr>
        <p:spPr>
          <a:xfrm>
            <a:off x="1884665" y="0"/>
            <a:ext cx="7852400" cy="796413"/>
          </a:xfrm>
        </p:spPr>
        <p:txBody>
          <a:bodyPr>
            <a:normAutofit fontScale="90000"/>
          </a:bodyPr>
          <a:lstStyle/>
          <a:p>
            <a:r>
              <a:rPr lang="en-US" dirty="0"/>
              <a:t>Various Environmental Constraints</a:t>
            </a:r>
          </a:p>
        </p:txBody>
      </p:sp>
      <p:pic>
        <p:nvPicPr>
          <p:cNvPr id="4100" name="Picture 4" descr="Image result for water ecosystem">
            <a:extLst>
              <a:ext uri="{FF2B5EF4-FFF2-40B4-BE49-F238E27FC236}">
                <a16:creationId xmlns:a16="http://schemas.microsoft.com/office/drawing/2014/main" id="{B47AC5EC-1481-7A4E-8D8D-6B0091C51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99756"/>
            <a:ext cx="12192000" cy="61582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66A072-4EAF-A84A-882F-ECB958751223}"/>
              </a:ext>
            </a:extLst>
          </p:cNvPr>
          <p:cNvSpPr txBox="1"/>
          <p:nvPr/>
        </p:nvSpPr>
        <p:spPr>
          <a:xfrm>
            <a:off x="5367640" y="6356943"/>
            <a:ext cx="4768646" cy="369332"/>
          </a:xfrm>
          <a:prstGeom prst="rect">
            <a:avLst/>
          </a:prstGeom>
          <a:noFill/>
        </p:spPr>
        <p:txBody>
          <a:bodyPr wrap="square" rtlCol="0">
            <a:spAutoFit/>
          </a:bodyPr>
          <a:lstStyle/>
          <a:p>
            <a:r>
              <a:rPr lang="en-US" dirty="0"/>
              <a:t>Citation: </a:t>
            </a:r>
            <a:r>
              <a:rPr lang="en-US" dirty="0" err="1"/>
              <a:t>Igrats</a:t>
            </a:r>
            <a:r>
              <a:rPr lang="en-US" dirty="0"/>
              <a:t> prats</a:t>
            </a:r>
          </a:p>
        </p:txBody>
      </p:sp>
    </p:spTree>
    <p:extLst>
      <p:ext uri="{BB962C8B-B14F-4D97-AF65-F5344CB8AC3E}">
        <p14:creationId xmlns:p14="http://schemas.microsoft.com/office/powerpoint/2010/main" val="112090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8C93-3914-C34B-AB79-A37C019B6EBE}"/>
              </a:ext>
            </a:extLst>
          </p:cNvPr>
          <p:cNvSpPr>
            <a:spLocks noGrp="1"/>
          </p:cNvSpPr>
          <p:nvPr>
            <p:ph type="title"/>
          </p:nvPr>
        </p:nvSpPr>
        <p:spPr>
          <a:xfrm>
            <a:off x="0" y="111995"/>
            <a:ext cx="7288004" cy="1325563"/>
          </a:xfrm>
        </p:spPr>
        <p:txBody>
          <a:bodyPr>
            <a:normAutofit fontScale="90000"/>
          </a:bodyPr>
          <a:lstStyle/>
          <a:p>
            <a:r>
              <a:rPr lang="en-US" dirty="0"/>
              <a:t>Like Macro-Organisms, Microbes Adapt to Host Environments </a:t>
            </a:r>
          </a:p>
        </p:txBody>
      </p:sp>
      <p:sp>
        <p:nvSpPr>
          <p:cNvPr id="3" name="Content Placeholder 2">
            <a:extLst>
              <a:ext uri="{FF2B5EF4-FFF2-40B4-BE49-F238E27FC236}">
                <a16:creationId xmlns:a16="http://schemas.microsoft.com/office/drawing/2014/main" id="{21538EB6-C0E2-5142-9304-A0E7F7C2964C}"/>
              </a:ext>
            </a:extLst>
          </p:cNvPr>
          <p:cNvSpPr>
            <a:spLocks noGrp="1"/>
          </p:cNvSpPr>
          <p:nvPr>
            <p:ph idx="1"/>
          </p:nvPr>
        </p:nvSpPr>
        <p:spPr>
          <a:xfrm>
            <a:off x="415636" y="1825625"/>
            <a:ext cx="5652655" cy="4351338"/>
          </a:xfrm>
        </p:spPr>
        <p:txBody>
          <a:bodyPr>
            <a:normAutofit fontScale="92500" lnSpcReduction="10000"/>
          </a:bodyPr>
          <a:lstStyle/>
          <a:p>
            <a:r>
              <a:rPr lang="en-US" dirty="0"/>
              <a:t>Host-symbiont associations can allow the host species to survive in a less hospitable ecological niche.</a:t>
            </a:r>
          </a:p>
          <a:p>
            <a:r>
              <a:rPr lang="en-US" dirty="0"/>
              <a:t>Symbionts, to survive, require the ability to sustain within the unique host environment to become a part of host natural microbiota.</a:t>
            </a:r>
          </a:p>
          <a:p>
            <a:r>
              <a:rPr lang="en-US" dirty="0"/>
              <a:t>Dynamic microbial tool-sets are essential to the establishment of a host-symbiont relationship.</a:t>
            </a:r>
          </a:p>
          <a:p>
            <a:r>
              <a:rPr lang="en-US" dirty="0"/>
              <a:t>Endosymbiosis is rare among multicellular organisms.</a:t>
            </a:r>
          </a:p>
        </p:txBody>
      </p:sp>
      <p:pic>
        <p:nvPicPr>
          <p:cNvPr id="7170" name="Picture 2" descr="Related image">
            <a:extLst>
              <a:ext uri="{FF2B5EF4-FFF2-40B4-BE49-F238E27FC236}">
                <a16:creationId xmlns:a16="http://schemas.microsoft.com/office/drawing/2014/main" id="{5F09AFDD-79A0-6544-8C61-4CD574164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857" y="111995"/>
            <a:ext cx="5204660" cy="34272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uchnera figure pea aphid">
            <a:extLst>
              <a:ext uri="{FF2B5EF4-FFF2-40B4-BE49-F238E27FC236}">
                <a16:creationId xmlns:a16="http://schemas.microsoft.com/office/drawing/2014/main" id="{30E5FDFB-4A64-C24C-B442-66C4B121D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19" t="37544" r="31663"/>
          <a:stretch/>
        </p:blipFill>
        <p:spPr bwMode="auto">
          <a:xfrm rot="5400000">
            <a:off x="8432953" y="3098954"/>
            <a:ext cx="3234814" cy="4283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AFA613-E995-CC4D-9253-F3F75C8C6C6D}"/>
              </a:ext>
            </a:extLst>
          </p:cNvPr>
          <p:cNvSpPr txBox="1"/>
          <p:nvPr/>
        </p:nvSpPr>
        <p:spPr>
          <a:xfrm>
            <a:off x="11034445" y="3385365"/>
            <a:ext cx="852755" cy="307777"/>
          </a:xfrm>
          <a:prstGeom prst="rect">
            <a:avLst/>
          </a:prstGeom>
          <a:noFill/>
        </p:spPr>
        <p:txBody>
          <a:bodyPr wrap="square" rtlCol="0">
            <a:spAutoFit/>
          </a:bodyPr>
          <a:lstStyle/>
          <a:p>
            <a:r>
              <a:rPr lang="en-US" sz="700" dirty="0" err="1"/>
              <a:t>Kariithi</a:t>
            </a:r>
            <a:r>
              <a:rPr lang="en-US" sz="700" dirty="0"/>
              <a:t> et al 2018</a:t>
            </a:r>
          </a:p>
          <a:p>
            <a:r>
              <a:rPr lang="en-US" sz="700" dirty="0"/>
              <a:t>Paulk et al. 2018</a:t>
            </a:r>
          </a:p>
        </p:txBody>
      </p:sp>
    </p:spTree>
    <p:extLst>
      <p:ext uri="{BB962C8B-B14F-4D97-AF65-F5344CB8AC3E}">
        <p14:creationId xmlns:p14="http://schemas.microsoft.com/office/powerpoint/2010/main" val="115889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8C2C-281A-6E40-A21D-F5776A54172D}"/>
              </a:ext>
            </a:extLst>
          </p:cNvPr>
          <p:cNvSpPr>
            <a:spLocks noGrp="1"/>
          </p:cNvSpPr>
          <p:nvPr>
            <p:ph type="title"/>
          </p:nvPr>
        </p:nvSpPr>
        <p:spPr>
          <a:xfrm>
            <a:off x="3955473" y="0"/>
            <a:ext cx="4315691" cy="1325563"/>
          </a:xfrm>
        </p:spPr>
        <p:txBody>
          <a:bodyPr/>
          <a:lstStyle/>
          <a:p>
            <a:r>
              <a:rPr lang="en-US" dirty="0"/>
              <a:t>Gene Duplication</a:t>
            </a:r>
          </a:p>
        </p:txBody>
      </p:sp>
      <p:sp>
        <p:nvSpPr>
          <p:cNvPr id="4" name="TextBox 3">
            <a:extLst>
              <a:ext uri="{FF2B5EF4-FFF2-40B4-BE49-F238E27FC236}">
                <a16:creationId xmlns:a16="http://schemas.microsoft.com/office/drawing/2014/main" id="{D08C227D-665E-9645-AE5F-1409D7B7C73A}"/>
              </a:ext>
            </a:extLst>
          </p:cNvPr>
          <p:cNvSpPr txBox="1"/>
          <p:nvPr/>
        </p:nvSpPr>
        <p:spPr>
          <a:xfrm>
            <a:off x="4931923" y="6311900"/>
            <a:ext cx="6974732" cy="230832"/>
          </a:xfrm>
          <a:prstGeom prst="rect">
            <a:avLst/>
          </a:prstGeom>
          <a:noFill/>
        </p:spPr>
        <p:txBody>
          <a:bodyPr wrap="square" rtlCol="0">
            <a:spAutoFit/>
          </a:bodyPr>
          <a:lstStyle/>
          <a:p>
            <a:r>
              <a:rPr lang="en-US" sz="900" dirty="0" err="1"/>
              <a:t>Voordeckers</a:t>
            </a:r>
            <a:r>
              <a:rPr lang="en-US" sz="900" dirty="0"/>
              <a:t> et al. 2015</a:t>
            </a:r>
          </a:p>
        </p:txBody>
      </p:sp>
      <p:pic>
        <p:nvPicPr>
          <p:cNvPr id="2050" name="Picture 2" descr="Possible fates of duplicated genes. The most common outcome of gene duplication is loss of the duplicated copy from the genome. There are three distinct outcomes if the two copies are retained. Different functions of the genes are indicated with red and blue colors. Firstly, gene dosage: the two copies can keep performing the same function as the pre-duplication, ancestral copy, and in this way introduce redundancy and/or increased activity of the gene. Secondly, subfunctionalization: if the ancestral gene was multifunctional, the different functions can be divided over the post-duplication copies. Optimization of the different functions in the different copies is also possible. Thirdly, neo-functionalization: with one copy still performing the function(s) of the ancestral gene, the other copy is free to acquire mutations that could generate a novel function (as indicated by green color).">
            <a:extLst>
              <a:ext uri="{FF2B5EF4-FFF2-40B4-BE49-F238E27FC236}">
                <a16:creationId xmlns:a16="http://schemas.microsoft.com/office/drawing/2014/main" id="{9C2E94AC-6FE5-7046-971E-F763DC0DF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1" y="1101436"/>
            <a:ext cx="10147239" cy="514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64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5FF2-4AF7-0849-A170-ED974255319D}"/>
              </a:ext>
            </a:extLst>
          </p:cNvPr>
          <p:cNvSpPr>
            <a:spLocks noGrp="1"/>
          </p:cNvSpPr>
          <p:nvPr>
            <p:ph type="title"/>
          </p:nvPr>
        </p:nvSpPr>
        <p:spPr>
          <a:xfrm>
            <a:off x="3671454" y="0"/>
            <a:ext cx="5327073" cy="1016203"/>
          </a:xfrm>
        </p:spPr>
        <p:txBody>
          <a:bodyPr>
            <a:normAutofit fontScale="90000"/>
          </a:bodyPr>
          <a:lstStyle/>
          <a:p>
            <a:r>
              <a:rPr lang="en-US" dirty="0"/>
              <a:t>Horizontal Gene Transfer</a:t>
            </a:r>
          </a:p>
        </p:txBody>
      </p:sp>
      <p:pic>
        <p:nvPicPr>
          <p:cNvPr id="1026" name="Picture 2" descr="Figure 2">
            <a:extLst>
              <a:ext uri="{FF2B5EF4-FFF2-40B4-BE49-F238E27FC236}">
                <a16:creationId xmlns:a16="http://schemas.microsoft.com/office/drawing/2014/main" id="{D4B083AB-5E62-1B48-8197-2CC1948D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910" y="1381328"/>
            <a:ext cx="7730835" cy="5476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01A0D5-FE2B-224B-9E22-1626266DD066}"/>
              </a:ext>
            </a:extLst>
          </p:cNvPr>
          <p:cNvSpPr txBox="1"/>
          <p:nvPr/>
        </p:nvSpPr>
        <p:spPr>
          <a:xfrm>
            <a:off x="10471224" y="6498150"/>
            <a:ext cx="1087203" cy="246221"/>
          </a:xfrm>
          <a:prstGeom prst="rect">
            <a:avLst/>
          </a:prstGeom>
          <a:noFill/>
        </p:spPr>
        <p:txBody>
          <a:bodyPr wrap="square" rtlCol="0">
            <a:spAutoFit/>
          </a:bodyPr>
          <a:lstStyle/>
          <a:p>
            <a:r>
              <a:rPr lang="en-US" sz="1000" dirty="0" err="1"/>
              <a:t>Furuya</a:t>
            </a:r>
            <a:r>
              <a:rPr lang="en-US" sz="1000" dirty="0"/>
              <a:t> et al 2006</a:t>
            </a:r>
          </a:p>
        </p:txBody>
      </p:sp>
    </p:spTree>
    <p:extLst>
      <p:ext uri="{BB962C8B-B14F-4D97-AF65-F5344CB8AC3E}">
        <p14:creationId xmlns:p14="http://schemas.microsoft.com/office/powerpoint/2010/main" val="230025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D108-876E-794B-BADA-A32608A2A841}"/>
              </a:ext>
            </a:extLst>
          </p:cNvPr>
          <p:cNvSpPr>
            <a:spLocks noGrp="1"/>
          </p:cNvSpPr>
          <p:nvPr>
            <p:ph type="title"/>
          </p:nvPr>
        </p:nvSpPr>
        <p:spPr/>
        <p:txBody>
          <a:bodyPr/>
          <a:lstStyle/>
          <a:p>
            <a:r>
              <a:rPr lang="en-US" dirty="0"/>
              <a:t>Endosymbiosis, and the Lack of New Genetic Material</a:t>
            </a:r>
          </a:p>
        </p:txBody>
      </p:sp>
      <p:sp>
        <p:nvSpPr>
          <p:cNvPr id="3" name="Content Placeholder 2">
            <a:extLst>
              <a:ext uri="{FF2B5EF4-FFF2-40B4-BE49-F238E27FC236}">
                <a16:creationId xmlns:a16="http://schemas.microsoft.com/office/drawing/2014/main" id="{580E8F52-2EDA-3143-BEC6-261E66A9AAEE}"/>
              </a:ext>
            </a:extLst>
          </p:cNvPr>
          <p:cNvSpPr>
            <a:spLocks noGrp="1"/>
          </p:cNvSpPr>
          <p:nvPr>
            <p:ph idx="1"/>
          </p:nvPr>
        </p:nvSpPr>
        <p:spPr>
          <a:xfrm>
            <a:off x="191934" y="1815792"/>
            <a:ext cx="4896464" cy="4351338"/>
          </a:xfrm>
        </p:spPr>
        <p:txBody>
          <a:bodyPr>
            <a:normAutofit fontScale="92500" lnSpcReduction="10000"/>
          </a:bodyPr>
          <a:lstStyle/>
          <a:p>
            <a:r>
              <a:rPr lang="en-US" sz="3600" dirty="0"/>
              <a:t>Evolutionary bottleneck.</a:t>
            </a:r>
          </a:p>
          <a:p>
            <a:r>
              <a:rPr lang="en-US" sz="3600" dirty="0"/>
              <a:t>Rampant gene loss.</a:t>
            </a:r>
          </a:p>
          <a:p>
            <a:r>
              <a:rPr lang="en-US" sz="3600" dirty="0"/>
              <a:t>Increase in deleterious mutations resulting in pseudogenes.</a:t>
            </a:r>
          </a:p>
          <a:p>
            <a:r>
              <a:rPr lang="en-US" sz="3600" dirty="0"/>
              <a:t>Essential genes are selected for due to specific functions within the relationship.</a:t>
            </a:r>
          </a:p>
        </p:txBody>
      </p:sp>
      <p:pic>
        <p:nvPicPr>
          <p:cNvPr id="4" name="Picture 3">
            <a:extLst>
              <a:ext uri="{FF2B5EF4-FFF2-40B4-BE49-F238E27FC236}">
                <a16:creationId xmlns:a16="http://schemas.microsoft.com/office/drawing/2014/main" id="{733D9B8E-A39D-4BEB-98C3-2BACF4BD9066}"/>
              </a:ext>
            </a:extLst>
          </p:cNvPr>
          <p:cNvPicPr>
            <a:picLocks noChangeAspect="1"/>
          </p:cNvPicPr>
          <p:nvPr/>
        </p:nvPicPr>
        <p:blipFill>
          <a:blip r:embed="rId2"/>
          <a:stretch>
            <a:fillRect/>
          </a:stretch>
        </p:blipFill>
        <p:spPr>
          <a:xfrm>
            <a:off x="5610578" y="1690688"/>
            <a:ext cx="6581422" cy="5167312"/>
          </a:xfrm>
          <a:prstGeom prst="rect">
            <a:avLst/>
          </a:prstGeom>
        </p:spPr>
      </p:pic>
    </p:spTree>
    <p:extLst>
      <p:ext uri="{BB962C8B-B14F-4D97-AF65-F5344CB8AC3E}">
        <p14:creationId xmlns:p14="http://schemas.microsoft.com/office/powerpoint/2010/main" val="324313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E8F7-C592-0F4A-A10C-A72EB714C27A}"/>
              </a:ext>
            </a:extLst>
          </p:cNvPr>
          <p:cNvSpPr>
            <a:spLocks noGrp="1"/>
          </p:cNvSpPr>
          <p:nvPr>
            <p:ph type="title"/>
          </p:nvPr>
        </p:nvSpPr>
        <p:spPr/>
        <p:txBody>
          <a:bodyPr/>
          <a:lstStyle/>
          <a:p>
            <a:r>
              <a:rPr lang="en-US" dirty="0"/>
              <a:t>Tsetse Fly Biology</a:t>
            </a:r>
          </a:p>
        </p:txBody>
      </p:sp>
      <p:sp>
        <p:nvSpPr>
          <p:cNvPr id="3" name="Content Placeholder 2">
            <a:extLst>
              <a:ext uri="{FF2B5EF4-FFF2-40B4-BE49-F238E27FC236}">
                <a16:creationId xmlns:a16="http://schemas.microsoft.com/office/drawing/2014/main" id="{59B40A74-FEF8-B44E-8D71-DB13B3381D86}"/>
              </a:ext>
            </a:extLst>
          </p:cNvPr>
          <p:cNvSpPr>
            <a:spLocks noGrp="1"/>
          </p:cNvSpPr>
          <p:nvPr>
            <p:ph idx="1"/>
          </p:nvPr>
        </p:nvSpPr>
        <p:spPr>
          <a:xfrm>
            <a:off x="838200" y="1540490"/>
            <a:ext cx="6840794" cy="4351338"/>
          </a:xfrm>
        </p:spPr>
        <p:txBody>
          <a:bodyPr/>
          <a:lstStyle/>
          <a:p>
            <a:r>
              <a:rPr lang="en-US" i="1" dirty="0" err="1"/>
              <a:t>Wigglesworthia</a:t>
            </a:r>
            <a:r>
              <a:rPr lang="en-US" i="1" dirty="0"/>
              <a:t> </a:t>
            </a:r>
            <a:r>
              <a:rPr lang="en-US" i="1" dirty="0" err="1"/>
              <a:t>glossinidia</a:t>
            </a:r>
            <a:endParaRPr lang="en-US" dirty="0"/>
          </a:p>
          <a:p>
            <a:pPr lvl="1"/>
            <a:r>
              <a:rPr lang="en-US" dirty="0"/>
              <a:t>Known to play a role in B vitamin synthesis.</a:t>
            </a:r>
          </a:p>
          <a:p>
            <a:pPr lvl="1"/>
            <a:r>
              <a:rPr lang="en-US" dirty="0"/>
              <a:t>Thought to be essential for Tsetse fly survival.</a:t>
            </a:r>
          </a:p>
          <a:p>
            <a:pPr lvl="1"/>
            <a:r>
              <a:rPr lang="en-US" dirty="0"/>
              <a:t>Extremely old symbiosis 50-80 Mya</a:t>
            </a:r>
          </a:p>
          <a:p>
            <a:r>
              <a:rPr lang="en-US" i="1" dirty="0" err="1"/>
              <a:t>Sodalis</a:t>
            </a:r>
            <a:r>
              <a:rPr lang="en-US" i="1" dirty="0"/>
              <a:t> </a:t>
            </a:r>
            <a:r>
              <a:rPr lang="en-US" i="1" dirty="0" err="1"/>
              <a:t>glossinidius</a:t>
            </a:r>
            <a:endParaRPr lang="en-US" i="1" dirty="0"/>
          </a:p>
          <a:p>
            <a:pPr lvl="1"/>
            <a:r>
              <a:rPr lang="en-US" dirty="0"/>
              <a:t>Non essential.</a:t>
            </a:r>
          </a:p>
          <a:p>
            <a:pPr lvl="1"/>
            <a:r>
              <a:rPr lang="en-US" dirty="0"/>
              <a:t>More recent acquisition.</a:t>
            </a:r>
          </a:p>
        </p:txBody>
      </p:sp>
      <p:pic>
        <p:nvPicPr>
          <p:cNvPr id="8194" name="Picture 2" descr="http://cdn.sci-news.com/images/enlarge/image_1457e-Tsetse-fly.jpg">
            <a:extLst>
              <a:ext uri="{FF2B5EF4-FFF2-40B4-BE49-F238E27FC236}">
                <a16:creationId xmlns:a16="http://schemas.microsoft.com/office/drawing/2014/main" id="{7A3A6E7E-3D92-DC46-BCD9-C0FC46092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38" y="3482085"/>
            <a:ext cx="5319252" cy="32185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32A45C-AC38-5543-9706-662982D120E8}"/>
              </a:ext>
            </a:extLst>
          </p:cNvPr>
          <p:cNvSpPr txBox="1"/>
          <p:nvPr/>
        </p:nvSpPr>
        <p:spPr>
          <a:xfrm>
            <a:off x="6656438" y="6454463"/>
            <a:ext cx="1976919" cy="246221"/>
          </a:xfrm>
          <a:prstGeom prst="rect">
            <a:avLst/>
          </a:prstGeom>
          <a:noFill/>
        </p:spPr>
        <p:txBody>
          <a:bodyPr wrap="square" rtlCol="0">
            <a:spAutoFit/>
          </a:bodyPr>
          <a:lstStyle/>
          <a:p>
            <a:r>
              <a:rPr lang="en-US" sz="1000" dirty="0"/>
              <a:t>Citation: Oregon state university</a:t>
            </a:r>
          </a:p>
        </p:txBody>
      </p:sp>
    </p:spTree>
    <p:extLst>
      <p:ext uri="{BB962C8B-B14F-4D97-AF65-F5344CB8AC3E}">
        <p14:creationId xmlns:p14="http://schemas.microsoft.com/office/powerpoint/2010/main" val="215218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C928-4C89-BD48-9D68-1D1D86117546}"/>
              </a:ext>
            </a:extLst>
          </p:cNvPr>
          <p:cNvSpPr>
            <a:spLocks noGrp="1"/>
          </p:cNvSpPr>
          <p:nvPr>
            <p:ph type="title"/>
          </p:nvPr>
        </p:nvSpPr>
        <p:spPr>
          <a:xfrm>
            <a:off x="3316112" y="273437"/>
            <a:ext cx="5748867" cy="1325563"/>
          </a:xfrm>
        </p:spPr>
        <p:txBody>
          <a:bodyPr/>
          <a:lstStyle/>
          <a:p>
            <a:r>
              <a:rPr lang="en-US" i="1" dirty="0" err="1"/>
              <a:t>Sodalis</a:t>
            </a:r>
            <a:r>
              <a:rPr lang="en-US" i="1" dirty="0"/>
              <a:t>-</a:t>
            </a:r>
            <a:r>
              <a:rPr lang="en-US" dirty="0"/>
              <a:t>allied Organisms</a:t>
            </a:r>
            <a:endParaRPr lang="en-US" i="1" dirty="0"/>
          </a:p>
        </p:txBody>
      </p:sp>
      <p:sp>
        <p:nvSpPr>
          <p:cNvPr id="3" name="Content Placeholder 2">
            <a:extLst>
              <a:ext uri="{FF2B5EF4-FFF2-40B4-BE49-F238E27FC236}">
                <a16:creationId xmlns:a16="http://schemas.microsoft.com/office/drawing/2014/main" id="{9956DD31-7E3B-B94A-B645-B258D76C472A}"/>
              </a:ext>
            </a:extLst>
          </p:cNvPr>
          <p:cNvSpPr>
            <a:spLocks noGrp="1"/>
          </p:cNvSpPr>
          <p:nvPr>
            <p:ph idx="1"/>
          </p:nvPr>
        </p:nvSpPr>
        <p:spPr>
          <a:xfrm>
            <a:off x="838200" y="1825624"/>
            <a:ext cx="4284785" cy="2699483"/>
          </a:xfrm>
        </p:spPr>
        <p:txBody>
          <a:bodyPr>
            <a:normAutofit/>
          </a:bodyPr>
          <a:lstStyle/>
          <a:p>
            <a:r>
              <a:rPr lang="en-US" dirty="0"/>
              <a:t>Recent acquisition in many different hosts.</a:t>
            </a:r>
          </a:p>
          <a:p>
            <a:r>
              <a:rPr lang="en-US" dirty="0"/>
              <a:t>Typically secondary symbionts. </a:t>
            </a:r>
          </a:p>
          <a:p>
            <a:r>
              <a:rPr lang="en-US" dirty="0"/>
              <a:t>The proto-symbiont like </a:t>
            </a:r>
            <a:r>
              <a:rPr lang="en-US" i="1" dirty="0" err="1"/>
              <a:t>Sodalis</a:t>
            </a:r>
            <a:r>
              <a:rPr lang="en-US" i="1" dirty="0"/>
              <a:t> </a:t>
            </a:r>
            <a:r>
              <a:rPr lang="en-US" i="1" dirty="0" err="1"/>
              <a:t>praecaptivus</a:t>
            </a:r>
            <a:r>
              <a:rPr lang="en-US" i="1" dirty="0"/>
              <a:t>.</a:t>
            </a:r>
            <a:endParaRPr lang="en-US" dirty="0"/>
          </a:p>
        </p:txBody>
      </p:sp>
      <p:pic>
        <p:nvPicPr>
          <p:cNvPr id="6" name="Picture 5">
            <a:extLst>
              <a:ext uri="{FF2B5EF4-FFF2-40B4-BE49-F238E27FC236}">
                <a16:creationId xmlns:a16="http://schemas.microsoft.com/office/drawing/2014/main" id="{99BCDE54-2C59-424B-B503-E624C5128B89}"/>
              </a:ext>
            </a:extLst>
          </p:cNvPr>
          <p:cNvPicPr>
            <a:picLocks noChangeAspect="1"/>
          </p:cNvPicPr>
          <p:nvPr/>
        </p:nvPicPr>
        <p:blipFill>
          <a:blip r:embed="rId3"/>
          <a:stretch>
            <a:fillRect/>
          </a:stretch>
        </p:blipFill>
        <p:spPr>
          <a:xfrm>
            <a:off x="5122986" y="1690689"/>
            <a:ext cx="6869722" cy="4920332"/>
          </a:xfrm>
          <a:prstGeom prst="rect">
            <a:avLst/>
          </a:prstGeom>
        </p:spPr>
      </p:pic>
    </p:spTree>
    <p:extLst>
      <p:ext uri="{BB962C8B-B14F-4D97-AF65-F5344CB8AC3E}">
        <p14:creationId xmlns:p14="http://schemas.microsoft.com/office/powerpoint/2010/main" val="3491200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1248</Words>
  <Application>Microsoft Office PowerPoint</Application>
  <PresentationFormat>Widescreen</PresentationFormat>
  <Paragraphs>188</Paragraphs>
  <Slides>31</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The Host Gatekeeper:</vt:lpstr>
      <vt:lpstr>Overview</vt:lpstr>
      <vt:lpstr>Ecological Filters Help Drive Unique Adaptations Throughout a Community</vt:lpstr>
      <vt:lpstr>Like Macro-Organisms, Microbes Adapt to Host Environments </vt:lpstr>
      <vt:lpstr>Gene Duplication</vt:lpstr>
      <vt:lpstr>Horizontal Gene Transfer</vt:lpstr>
      <vt:lpstr>Endosymbiosis, and the Lack of New Genetic Material</vt:lpstr>
      <vt:lpstr>Tsetse Fly Biology</vt:lpstr>
      <vt:lpstr>Sodalis-allied Organisms</vt:lpstr>
      <vt:lpstr>PowerPoint Presentation</vt:lpstr>
      <vt:lpstr>Flagella Evolution</vt:lpstr>
      <vt:lpstr>PowerPoint Presentation</vt:lpstr>
      <vt:lpstr>Hypothesis</vt:lpstr>
      <vt:lpstr>Aim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Aim 2</vt:lpstr>
      <vt:lpstr>PowerPoint Presentation</vt:lpstr>
      <vt:lpstr>PowerPoint Presentation</vt:lpstr>
      <vt:lpstr>Like Darwin, we will look at selection:  Using 2 Approaches</vt:lpstr>
      <vt:lpstr>Conclusion</vt:lpstr>
      <vt:lpstr>Thank you</vt:lpstr>
      <vt:lpstr>Citations</vt:lpstr>
      <vt:lpstr>Questions?</vt:lpstr>
      <vt:lpstr>Various Environmental Constraints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Fortunate son:</dc:title>
  <dc:creator>Microsoft Office User</dc:creator>
  <cp:lastModifiedBy>Adam Pollio</cp:lastModifiedBy>
  <cp:revision>55</cp:revision>
  <dcterms:created xsi:type="dcterms:W3CDTF">2019-09-19T13:06:41Z</dcterms:created>
  <dcterms:modified xsi:type="dcterms:W3CDTF">2019-09-27T19:44:05Z</dcterms:modified>
</cp:coreProperties>
</file>